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1"/>
  </p:notesMasterIdLst>
  <p:sldIdLst>
    <p:sldId id="296" r:id="rId2"/>
    <p:sldId id="295" r:id="rId3"/>
    <p:sldId id="297" r:id="rId4"/>
    <p:sldId id="257" r:id="rId5"/>
    <p:sldId id="258" r:id="rId6"/>
    <p:sldId id="259" r:id="rId7"/>
    <p:sldId id="260" r:id="rId8"/>
    <p:sldId id="261" r:id="rId9"/>
    <p:sldId id="263" r:id="rId10"/>
    <p:sldId id="262" r:id="rId11"/>
    <p:sldId id="264" r:id="rId12"/>
    <p:sldId id="266" r:id="rId13"/>
    <p:sldId id="265" r:id="rId14"/>
    <p:sldId id="267" r:id="rId15"/>
    <p:sldId id="273" r:id="rId16"/>
    <p:sldId id="270" r:id="rId17"/>
    <p:sldId id="305" r:id="rId18"/>
    <p:sldId id="268" r:id="rId19"/>
    <p:sldId id="269" r:id="rId20"/>
    <p:sldId id="271" r:id="rId21"/>
    <p:sldId id="274" r:id="rId22"/>
    <p:sldId id="275" r:id="rId23"/>
    <p:sldId id="276" r:id="rId24"/>
    <p:sldId id="277" r:id="rId25"/>
    <p:sldId id="278" r:id="rId26"/>
    <p:sldId id="279" r:id="rId27"/>
    <p:sldId id="280" r:id="rId28"/>
    <p:sldId id="281" r:id="rId29"/>
    <p:sldId id="282" r:id="rId30"/>
    <p:sldId id="283" r:id="rId31"/>
    <p:sldId id="284" r:id="rId32"/>
    <p:sldId id="285" r:id="rId33"/>
    <p:sldId id="286" r:id="rId34"/>
    <p:sldId id="287" r:id="rId35"/>
    <p:sldId id="288" r:id="rId36"/>
    <p:sldId id="289" r:id="rId37"/>
    <p:sldId id="290" r:id="rId38"/>
    <p:sldId id="306" r:id="rId39"/>
    <p:sldId id="298" r:id="rId40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C4E4F-E33C-4288-8B87-274DBD26394B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8A9E29-8777-41EB-A1D8-7ACD098404A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21049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D2D7AF-5264-44A6-8589-4E50BA6C37A8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583736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D2D7AF-5264-44A6-8589-4E50BA6C37A8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29912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D2D7AF-5264-44A6-8589-4E50BA6C37A8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870917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D2D7AF-5264-44A6-8589-4E50BA6C37A8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42640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D2D7AF-5264-44A6-8589-4E50BA6C37A8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100982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D2D7AF-5264-44A6-8589-4E50BA6C37A8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60569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D2D7AF-5264-44A6-8589-4E50BA6C37A8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84532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D2D7AF-5264-44A6-8589-4E50BA6C37A8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21963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D2D7AF-5264-44A6-8589-4E50BA6C37A8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05704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D2D7AF-5264-44A6-8589-4E50BA6C37A8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67411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BD2D7AF-5264-44A6-8589-4E50BA6C37A8}" type="slidenum">
              <a:rPr kumimoji="0" lang="de-DE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de-DE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0683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9BF0329-3FDE-9889-7A96-481C70D537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3533394-C44C-9BFC-B980-020F690EF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9A3B9F1-CF06-BF52-C68E-40E19A03D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991CF-5723-4825-B165-5D0DBE1A457B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E801CD1-6620-05BA-2CB6-435B808F41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3021C70-10F3-BBCA-0863-3AE4CFEAF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6A14B4-E70D-44B0-B98B-684B3EC99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534501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tenübertragung">
    <p:bg>
      <p:bgPr>
        <a:gradFill>
          <a:gsLst>
            <a:gs pos="76000">
              <a:schemeClr val="accent1">
                <a:lumMod val="5000"/>
                <a:lumOff val="95000"/>
                <a:alpha val="19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D61C5A-BE0A-6D12-A4BA-2D8BEBA3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51413"/>
            <a:ext cx="2743200" cy="365125"/>
          </a:xfrm>
        </p:spPr>
        <p:txBody>
          <a:bodyPr/>
          <a:lstStyle/>
          <a:p>
            <a:fld id="{F1EFE98B-5A02-4B5C-8914-26EE8D2CCE3C}" type="datetime1">
              <a:rPr lang="de-DE" smtClean="0"/>
              <a:t>11.09.2024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2F0A4F-AB44-E2E3-C952-B3FDD63AC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0469" y="6491431"/>
            <a:ext cx="1871531" cy="365125"/>
          </a:xfrm>
        </p:spPr>
        <p:txBody>
          <a:bodyPr/>
          <a:lstStyle/>
          <a:p>
            <a:r>
              <a:rPr lang="de-DE"/>
              <a:t>Dozent: Ralph Trier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1AC3668-95BB-182C-6D6E-86371C101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728" y="46782"/>
            <a:ext cx="1022717" cy="830127"/>
          </a:xfrm>
          <a:prstGeom prst="rect">
            <a:avLst/>
          </a:prstGeom>
        </p:spPr>
      </p:pic>
      <p:pic>
        <p:nvPicPr>
          <p:cNvPr id="5" name="Grafik 4" descr="Ein Bild, das Schrift, Grafiken, Logo, Text enthält.&#10;&#10;Automatisch generierte Beschreibung">
            <a:extLst>
              <a:ext uri="{FF2B5EF4-FFF2-40B4-BE49-F238E27FC236}">
                <a16:creationId xmlns:a16="http://schemas.microsoft.com/office/drawing/2014/main" id="{F2D9D6B1-D214-C44F-AB58-F9C7601339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545" y="46782"/>
            <a:ext cx="1118729" cy="719182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BAD9D55-EC59-E4FC-575E-551790714D93}"/>
              </a:ext>
            </a:extLst>
          </p:cNvPr>
          <p:cNvSpPr txBox="1">
            <a:spLocks/>
          </p:cNvSpPr>
          <p:nvPr userDrawn="1"/>
        </p:nvSpPr>
        <p:spPr>
          <a:xfrm>
            <a:off x="0" y="108975"/>
            <a:ext cx="12192000" cy="7590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400"/>
              <a:t>IT-Rechnen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A21D564-B6AA-7C0E-7E87-D6CB3A793733}"/>
              </a:ext>
            </a:extLst>
          </p:cNvPr>
          <p:cNvSpPr txBox="1"/>
          <p:nvPr userDrawn="1"/>
        </p:nvSpPr>
        <p:spPr>
          <a:xfrm>
            <a:off x="0" y="876909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Datenübertragung</a:t>
            </a:r>
          </a:p>
        </p:txBody>
      </p:sp>
    </p:spTree>
    <p:extLst>
      <p:ext uri="{BB962C8B-B14F-4D97-AF65-F5344CB8AC3E}">
        <p14:creationId xmlns:p14="http://schemas.microsoft.com/office/powerpoint/2010/main" val="2716376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inäre Schaltungslogik">
    <p:bg>
      <p:bgPr>
        <a:gradFill>
          <a:gsLst>
            <a:gs pos="76000">
              <a:schemeClr val="accent1">
                <a:lumMod val="5000"/>
                <a:lumOff val="95000"/>
                <a:alpha val="19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D61C5A-BE0A-6D12-A4BA-2D8BEBA3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51413"/>
            <a:ext cx="2743200" cy="365125"/>
          </a:xfrm>
        </p:spPr>
        <p:txBody>
          <a:bodyPr/>
          <a:lstStyle/>
          <a:p>
            <a:fld id="{F1EFE98B-5A02-4B5C-8914-26EE8D2CCE3C}" type="datetime1">
              <a:rPr lang="de-DE" smtClean="0"/>
              <a:t>11.09.2024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2F0A4F-AB44-E2E3-C952-B3FDD63AC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0469" y="6491431"/>
            <a:ext cx="1871531" cy="365125"/>
          </a:xfrm>
        </p:spPr>
        <p:txBody>
          <a:bodyPr/>
          <a:lstStyle/>
          <a:p>
            <a:r>
              <a:rPr lang="de-DE"/>
              <a:t>Dozent: Ralph Trier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1AC3668-95BB-182C-6D6E-86371C101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728" y="46782"/>
            <a:ext cx="1022717" cy="830127"/>
          </a:xfrm>
          <a:prstGeom prst="rect">
            <a:avLst/>
          </a:prstGeom>
        </p:spPr>
      </p:pic>
      <p:pic>
        <p:nvPicPr>
          <p:cNvPr id="5" name="Grafik 4" descr="Ein Bild, das Schrift, Grafiken, Logo, Text enthält.&#10;&#10;Automatisch generierte Beschreibung">
            <a:extLst>
              <a:ext uri="{FF2B5EF4-FFF2-40B4-BE49-F238E27FC236}">
                <a16:creationId xmlns:a16="http://schemas.microsoft.com/office/drawing/2014/main" id="{F2D9D6B1-D214-C44F-AB58-F9C7601339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545" y="46782"/>
            <a:ext cx="1118729" cy="719182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BAD9D55-EC59-E4FC-575E-551790714D93}"/>
              </a:ext>
            </a:extLst>
          </p:cNvPr>
          <p:cNvSpPr txBox="1">
            <a:spLocks/>
          </p:cNvSpPr>
          <p:nvPr userDrawn="1"/>
        </p:nvSpPr>
        <p:spPr>
          <a:xfrm>
            <a:off x="0" y="108975"/>
            <a:ext cx="12192000" cy="7590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400"/>
              <a:t>IT-Rechnen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A21D564-B6AA-7C0E-7E87-D6CB3A793733}"/>
              </a:ext>
            </a:extLst>
          </p:cNvPr>
          <p:cNvSpPr txBox="1"/>
          <p:nvPr userDrawn="1"/>
        </p:nvSpPr>
        <p:spPr>
          <a:xfrm>
            <a:off x="0" y="876909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/>
              <a:t>Binäre Schaltungslogik</a:t>
            </a:r>
          </a:p>
        </p:txBody>
      </p:sp>
    </p:spTree>
    <p:extLst>
      <p:ext uri="{BB962C8B-B14F-4D97-AF65-F5344CB8AC3E}">
        <p14:creationId xmlns:p14="http://schemas.microsoft.com/office/powerpoint/2010/main" val="29179732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arität/Raid">
    <p:bg>
      <p:bgPr>
        <a:gradFill>
          <a:gsLst>
            <a:gs pos="76000">
              <a:schemeClr val="accent1">
                <a:lumMod val="5000"/>
                <a:lumOff val="95000"/>
                <a:alpha val="19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D61C5A-BE0A-6D12-A4BA-2D8BEBA3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51413"/>
            <a:ext cx="2743200" cy="365125"/>
          </a:xfrm>
        </p:spPr>
        <p:txBody>
          <a:bodyPr/>
          <a:lstStyle/>
          <a:p>
            <a:fld id="{F1EFE98B-5A02-4B5C-8914-26EE8D2CCE3C}" type="datetime1">
              <a:rPr lang="de-DE" smtClean="0"/>
              <a:t>11.09.2024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2F0A4F-AB44-E2E3-C952-B3FDD63AC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0469" y="6491431"/>
            <a:ext cx="1871531" cy="365125"/>
          </a:xfrm>
        </p:spPr>
        <p:txBody>
          <a:bodyPr/>
          <a:lstStyle/>
          <a:p>
            <a:r>
              <a:rPr lang="de-DE"/>
              <a:t>Dozent: Ralph Trier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1AC3668-95BB-182C-6D6E-86371C101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728" y="46782"/>
            <a:ext cx="1022717" cy="830127"/>
          </a:xfrm>
          <a:prstGeom prst="rect">
            <a:avLst/>
          </a:prstGeom>
        </p:spPr>
      </p:pic>
      <p:pic>
        <p:nvPicPr>
          <p:cNvPr id="5" name="Grafik 4" descr="Ein Bild, das Schrift, Grafiken, Logo, Text enthält.&#10;&#10;Automatisch generierte Beschreibung">
            <a:extLst>
              <a:ext uri="{FF2B5EF4-FFF2-40B4-BE49-F238E27FC236}">
                <a16:creationId xmlns:a16="http://schemas.microsoft.com/office/drawing/2014/main" id="{F2D9D6B1-D214-C44F-AB58-F9C7601339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545" y="46782"/>
            <a:ext cx="1118729" cy="719182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BAD9D55-EC59-E4FC-575E-551790714D93}"/>
              </a:ext>
            </a:extLst>
          </p:cNvPr>
          <p:cNvSpPr txBox="1">
            <a:spLocks/>
          </p:cNvSpPr>
          <p:nvPr userDrawn="1"/>
        </p:nvSpPr>
        <p:spPr>
          <a:xfrm>
            <a:off x="0" y="108975"/>
            <a:ext cx="12192000" cy="7590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400"/>
              <a:t>IT-Rechnen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A21D564-B6AA-7C0E-7E87-D6CB3A793733}"/>
              </a:ext>
            </a:extLst>
          </p:cNvPr>
          <p:cNvSpPr txBox="1"/>
          <p:nvPr userDrawn="1"/>
        </p:nvSpPr>
        <p:spPr>
          <a:xfrm>
            <a:off x="0" y="876909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Paritäten</a:t>
            </a:r>
          </a:p>
        </p:txBody>
      </p:sp>
    </p:spTree>
    <p:extLst>
      <p:ext uri="{BB962C8B-B14F-4D97-AF65-F5344CB8AC3E}">
        <p14:creationId xmlns:p14="http://schemas.microsoft.com/office/powerpoint/2010/main" val="26365972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Leistung_Energie">
    <p:bg>
      <p:bgPr>
        <a:gradFill>
          <a:gsLst>
            <a:gs pos="76000">
              <a:schemeClr val="accent1">
                <a:lumMod val="5000"/>
                <a:lumOff val="95000"/>
                <a:alpha val="19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D61C5A-BE0A-6D12-A4BA-2D8BEBA3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51413"/>
            <a:ext cx="2743200" cy="365125"/>
          </a:xfrm>
        </p:spPr>
        <p:txBody>
          <a:bodyPr/>
          <a:lstStyle/>
          <a:p>
            <a:fld id="{F1EFE98B-5A02-4B5C-8914-26EE8D2CCE3C}" type="datetime1">
              <a:rPr lang="de-DE" smtClean="0"/>
              <a:t>11.09.2024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2F0A4F-AB44-E2E3-C952-B3FDD63AC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0469" y="6491431"/>
            <a:ext cx="1871531" cy="365125"/>
          </a:xfrm>
        </p:spPr>
        <p:txBody>
          <a:bodyPr/>
          <a:lstStyle/>
          <a:p>
            <a:r>
              <a:rPr lang="de-DE"/>
              <a:t>Dozent: Ralph Trier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1AC3668-95BB-182C-6D6E-86371C101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728" y="46782"/>
            <a:ext cx="1022717" cy="830127"/>
          </a:xfrm>
          <a:prstGeom prst="rect">
            <a:avLst/>
          </a:prstGeom>
        </p:spPr>
      </p:pic>
      <p:pic>
        <p:nvPicPr>
          <p:cNvPr id="5" name="Grafik 4" descr="Ein Bild, das Schrift, Grafiken, Logo, Text enthält.&#10;&#10;Automatisch generierte Beschreibung">
            <a:extLst>
              <a:ext uri="{FF2B5EF4-FFF2-40B4-BE49-F238E27FC236}">
                <a16:creationId xmlns:a16="http://schemas.microsoft.com/office/drawing/2014/main" id="{F2D9D6B1-D214-C44F-AB58-F9C7601339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545" y="46782"/>
            <a:ext cx="1118729" cy="719182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BAD9D55-EC59-E4FC-575E-551790714D93}"/>
              </a:ext>
            </a:extLst>
          </p:cNvPr>
          <p:cNvSpPr txBox="1">
            <a:spLocks/>
          </p:cNvSpPr>
          <p:nvPr userDrawn="1"/>
        </p:nvSpPr>
        <p:spPr>
          <a:xfrm>
            <a:off x="0" y="108975"/>
            <a:ext cx="12192000" cy="7590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400"/>
              <a:t>IT-Rechnen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A21D564-B6AA-7C0E-7E87-D6CB3A793733}"/>
              </a:ext>
            </a:extLst>
          </p:cNvPr>
          <p:cNvSpPr txBox="1"/>
          <p:nvPr userDrawn="1"/>
        </p:nvSpPr>
        <p:spPr>
          <a:xfrm>
            <a:off x="0" y="876909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Elektrische Leistung und Energie</a:t>
            </a:r>
          </a:p>
        </p:txBody>
      </p:sp>
    </p:spTree>
    <p:extLst>
      <p:ext uri="{BB962C8B-B14F-4D97-AF65-F5344CB8AC3E}">
        <p14:creationId xmlns:p14="http://schemas.microsoft.com/office/powerpoint/2010/main" val="2542944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eschichte">
    <p:bg>
      <p:bgPr>
        <a:gradFill>
          <a:gsLst>
            <a:gs pos="76000">
              <a:schemeClr val="accent1">
                <a:lumMod val="5000"/>
                <a:lumOff val="95000"/>
                <a:alpha val="19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D61C5A-BE0A-6D12-A4BA-2D8BEBA3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51413"/>
            <a:ext cx="2743200" cy="365125"/>
          </a:xfrm>
        </p:spPr>
        <p:txBody>
          <a:bodyPr/>
          <a:lstStyle/>
          <a:p>
            <a:fld id="{F1EFE98B-5A02-4B5C-8914-26EE8D2CCE3C}" type="datetime1">
              <a:rPr lang="de-DE" smtClean="0"/>
              <a:t>11.09.2024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2F0A4F-AB44-E2E3-C952-B3FDD63AC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0469" y="6491431"/>
            <a:ext cx="1871531" cy="365125"/>
          </a:xfrm>
        </p:spPr>
        <p:txBody>
          <a:bodyPr/>
          <a:lstStyle/>
          <a:p>
            <a:r>
              <a:rPr lang="de-DE"/>
              <a:t>Dozent: Ralph Trier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1AC3668-95BB-182C-6D6E-86371C101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728" y="46782"/>
            <a:ext cx="1022717" cy="830127"/>
          </a:xfrm>
          <a:prstGeom prst="rect">
            <a:avLst/>
          </a:prstGeom>
        </p:spPr>
      </p:pic>
      <p:pic>
        <p:nvPicPr>
          <p:cNvPr id="5" name="Grafik 4" descr="Ein Bild, das Schrift, Grafiken, Logo, Text enthält.&#10;&#10;Automatisch generierte Beschreibung">
            <a:extLst>
              <a:ext uri="{FF2B5EF4-FFF2-40B4-BE49-F238E27FC236}">
                <a16:creationId xmlns:a16="http://schemas.microsoft.com/office/drawing/2014/main" id="{F2D9D6B1-D214-C44F-AB58-F9C7601339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545" y="46782"/>
            <a:ext cx="1118729" cy="719182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BAD9D55-EC59-E4FC-575E-551790714D93}"/>
              </a:ext>
            </a:extLst>
          </p:cNvPr>
          <p:cNvSpPr txBox="1">
            <a:spLocks/>
          </p:cNvSpPr>
          <p:nvPr userDrawn="1"/>
        </p:nvSpPr>
        <p:spPr>
          <a:xfrm>
            <a:off x="0" y="108975"/>
            <a:ext cx="12192000" cy="7590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400"/>
              <a:t>IT-Rechnen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A21D564-B6AA-7C0E-7E87-D6CB3A793733}"/>
              </a:ext>
            </a:extLst>
          </p:cNvPr>
          <p:cNvSpPr txBox="1"/>
          <p:nvPr userDrawn="1"/>
        </p:nvSpPr>
        <p:spPr>
          <a:xfrm>
            <a:off x="-80727" y="867991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Geschichte der Zahlensysteme</a:t>
            </a:r>
          </a:p>
        </p:txBody>
      </p:sp>
    </p:spTree>
    <p:extLst>
      <p:ext uri="{BB962C8B-B14F-4D97-AF65-F5344CB8AC3E}">
        <p14:creationId xmlns:p14="http://schemas.microsoft.com/office/powerpoint/2010/main" val="287112728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ahlensysteme">
    <p:bg>
      <p:bgPr>
        <a:gradFill>
          <a:gsLst>
            <a:gs pos="76000">
              <a:schemeClr val="accent1">
                <a:lumMod val="5000"/>
                <a:lumOff val="95000"/>
                <a:alpha val="19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D61C5A-BE0A-6D12-A4BA-2D8BEBA3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51413"/>
            <a:ext cx="2743200" cy="365125"/>
          </a:xfrm>
        </p:spPr>
        <p:txBody>
          <a:bodyPr/>
          <a:lstStyle/>
          <a:p>
            <a:fld id="{F1EFE98B-5A02-4B5C-8914-26EE8D2CCE3C}" type="datetime1">
              <a:rPr lang="de-DE" smtClean="0"/>
              <a:t>11.09.2024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2F0A4F-AB44-E2E3-C952-B3FDD63AC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0469" y="6491431"/>
            <a:ext cx="1871531" cy="365125"/>
          </a:xfrm>
        </p:spPr>
        <p:txBody>
          <a:bodyPr/>
          <a:lstStyle/>
          <a:p>
            <a:r>
              <a:rPr lang="de-DE"/>
              <a:t>Dozent: Ralph Trier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1AC3668-95BB-182C-6D6E-86371C101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728" y="46782"/>
            <a:ext cx="1022717" cy="830127"/>
          </a:xfrm>
          <a:prstGeom prst="rect">
            <a:avLst/>
          </a:prstGeom>
        </p:spPr>
      </p:pic>
      <p:pic>
        <p:nvPicPr>
          <p:cNvPr id="5" name="Grafik 4" descr="Ein Bild, das Schrift, Grafiken, Logo, Text enthält.&#10;&#10;Automatisch generierte Beschreibung">
            <a:extLst>
              <a:ext uri="{FF2B5EF4-FFF2-40B4-BE49-F238E27FC236}">
                <a16:creationId xmlns:a16="http://schemas.microsoft.com/office/drawing/2014/main" id="{F2D9D6B1-D214-C44F-AB58-F9C7601339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545" y="46782"/>
            <a:ext cx="1118729" cy="719182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BAD9D55-EC59-E4FC-575E-551790714D93}"/>
              </a:ext>
            </a:extLst>
          </p:cNvPr>
          <p:cNvSpPr txBox="1">
            <a:spLocks/>
          </p:cNvSpPr>
          <p:nvPr userDrawn="1"/>
        </p:nvSpPr>
        <p:spPr>
          <a:xfrm>
            <a:off x="0" y="108975"/>
            <a:ext cx="12192000" cy="7590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400"/>
              <a:t>IT-Rechnen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A21D564-B6AA-7C0E-7E87-D6CB3A793733}"/>
              </a:ext>
            </a:extLst>
          </p:cNvPr>
          <p:cNvSpPr txBox="1"/>
          <p:nvPr userDrawn="1"/>
        </p:nvSpPr>
        <p:spPr>
          <a:xfrm>
            <a:off x="-80727" y="867991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Zahlensysteme der Moderne</a:t>
            </a:r>
          </a:p>
        </p:txBody>
      </p:sp>
    </p:spTree>
    <p:extLst>
      <p:ext uri="{BB962C8B-B14F-4D97-AF65-F5344CB8AC3E}">
        <p14:creationId xmlns:p14="http://schemas.microsoft.com/office/powerpoint/2010/main" val="186959186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ts und Bytes">
    <p:bg>
      <p:bgPr>
        <a:gradFill>
          <a:gsLst>
            <a:gs pos="76000">
              <a:schemeClr val="accent1">
                <a:lumMod val="5000"/>
                <a:lumOff val="95000"/>
                <a:alpha val="19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D61C5A-BE0A-6D12-A4BA-2D8BEBA3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51413"/>
            <a:ext cx="2743200" cy="365125"/>
          </a:xfrm>
        </p:spPr>
        <p:txBody>
          <a:bodyPr/>
          <a:lstStyle/>
          <a:p>
            <a:fld id="{F1EFE98B-5A02-4B5C-8914-26EE8D2CCE3C}" type="datetime1">
              <a:rPr lang="de-DE" smtClean="0"/>
              <a:t>11.09.2024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2F0A4F-AB44-E2E3-C952-B3FDD63AC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0469" y="6491431"/>
            <a:ext cx="1871531" cy="365125"/>
          </a:xfrm>
        </p:spPr>
        <p:txBody>
          <a:bodyPr/>
          <a:lstStyle/>
          <a:p>
            <a:r>
              <a:rPr lang="de-DE"/>
              <a:t>Dozent: Ralph Trier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1AC3668-95BB-182C-6D6E-86371C101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728" y="46782"/>
            <a:ext cx="1022717" cy="830127"/>
          </a:xfrm>
          <a:prstGeom prst="rect">
            <a:avLst/>
          </a:prstGeom>
        </p:spPr>
      </p:pic>
      <p:pic>
        <p:nvPicPr>
          <p:cNvPr id="5" name="Grafik 4" descr="Ein Bild, das Schrift, Grafiken, Logo, Text enthält.&#10;&#10;Automatisch generierte Beschreibung">
            <a:extLst>
              <a:ext uri="{FF2B5EF4-FFF2-40B4-BE49-F238E27FC236}">
                <a16:creationId xmlns:a16="http://schemas.microsoft.com/office/drawing/2014/main" id="{F2D9D6B1-D214-C44F-AB58-F9C7601339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545" y="46782"/>
            <a:ext cx="1118729" cy="719182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BAD9D55-EC59-E4FC-575E-551790714D93}"/>
              </a:ext>
            </a:extLst>
          </p:cNvPr>
          <p:cNvSpPr txBox="1">
            <a:spLocks/>
          </p:cNvSpPr>
          <p:nvPr userDrawn="1"/>
        </p:nvSpPr>
        <p:spPr>
          <a:xfrm>
            <a:off x="0" y="108975"/>
            <a:ext cx="12192000" cy="7590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400"/>
              <a:t>IT-Rechnen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A21D564-B6AA-7C0E-7E87-D6CB3A793733}"/>
              </a:ext>
            </a:extLst>
          </p:cNvPr>
          <p:cNvSpPr txBox="1"/>
          <p:nvPr userDrawn="1"/>
        </p:nvSpPr>
        <p:spPr>
          <a:xfrm>
            <a:off x="-80727" y="867991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Bits und Bytes</a:t>
            </a:r>
          </a:p>
        </p:txBody>
      </p:sp>
    </p:spTree>
    <p:extLst>
      <p:ext uri="{BB962C8B-B14F-4D97-AF65-F5344CB8AC3E}">
        <p14:creationId xmlns:p14="http://schemas.microsoft.com/office/powerpoint/2010/main" val="20224443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Übungen">
    <p:bg>
      <p:bgPr>
        <a:gradFill>
          <a:gsLst>
            <a:gs pos="76000">
              <a:schemeClr val="accent1">
                <a:lumMod val="5000"/>
                <a:lumOff val="95000"/>
                <a:alpha val="19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D61C5A-BE0A-6D12-A4BA-2D8BEBA3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51413"/>
            <a:ext cx="2743200" cy="365125"/>
          </a:xfrm>
        </p:spPr>
        <p:txBody>
          <a:bodyPr/>
          <a:lstStyle/>
          <a:p>
            <a:fld id="{F1EFE98B-5A02-4B5C-8914-26EE8D2CCE3C}" type="datetime1">
              <a:rPr lang="de-DE" smtClean="0"/>
              <a:t>11.09.2024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2F0A4F-AB44-E2E3-C952-B3FDD63AC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0469" y="6491431"/>
            <a:ext cx="1871531" cy="365125"/>
          </a:xfrm>
        </p:spPr>
        <p:txBody>
          <a:bodyPr/>
          <a:lstStyle/>
          <a:p>
            <a:r>
              <a:rPr lang="de-DE"/>
              <a:t>Dozent: Ralph Trier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1AC3668-95BB-182C-6D6E-86371C101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728" y="46782"/>
            <a:ext cx="1022717" cy="830127"/>
          </a:xfrm>
          <a:prstGeom prst="rect">
            <a:avLst/>
          </a:prstGeom>
        </p:spPr>
      </p:pic>
      <p:pic>
        <p:nvPicPr>
          <p:cNvPr id="5" name="Grafik 4" descr="Ein Bild, das Schrift, Grafiken, Logo, Text enthält.&#10;&#10;Automatisch generierte Beschreibung">
            <a:extLst>
              <a:ext uri="{FF2B5EF4-FFF2-40B4-BE49-F238E27FC236}">
                <a16:creationId xmlns:a16="http://schemas.microsoft.com/office/drawing/2014/main" id="{F2D9D6B1-D214-C44F-AB58-F9C7601339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545" y="46782"/>
            <a:ext cx="1118729" cy="719182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BAD9D55-EC59-E4FC-575E-551790714D93}"/>
              </a:ext>
            </a:extLst>
          </p:cNvPr>
          <p:cNvSpPr txBox="1">
            <a:spLocks/>
          </p:cNvSpPr>
          <p:nvPr userDrawn="1"/>
        </p:nvSpPr>
        <p:spPr>
          <a:xfrm>
            <a:off x="0" y="108975"/>
            <a:ext cx="12192000" cy="7590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400"/>
              <a:t>IT-Rechnen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A21D564-B6AA-7C0E-7E87-D6CB3A793733}"/>
              </a:ext>
            </a:extLst>
          </p:cNvPr>
          <p:cNvSpPr txBox="1"/>
          <p:nvPr userDrawn="1"/>
        </p:nvSpPr>
        <p:spPr>
          <a:xfrm>
            <a:off x="-80727" y="867991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Übungen</a:t>
            </a:r>
          </a:p>
        </p:txBody>
      </p:sp>
    </p:spTree>
    <p:extLst>
      <p:ext uri="{BB962C8B-B14F-4D97-AF65-F5344CB8AC3E}">
        <p14:creationId xmlns:p14="http://schemas.microsoft.com/office/powerpoint/2010/main" val="177708278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chnen">
    <p:bg>
      <p:bgPr>
        <a:gradFill>
          <a:gsLst>
            <a:gs pos="76000">
              <a:schemeClr val="accent1">
                <a:lumMod val="5000"/>
                <a:lumOff val="95000"/>
                <a:alpha val="19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D61C5A-BE0A-6D12-A4BA-2D8BEBA3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51413"/>
            <a:ext cx="2743200" cy="365125"/>
          </a:xfrm>
        </p:spPr>
        <p:txBody>
          <a:bodyPr/>
          <a:lstStyle/>
          <a:p>
            <a:fld id="{F1EFE98B-5A02-4B5C-8914-26EE8D2CCE3C}" type="datetime1">
              <a:rPr lang="de-DE" smtClean="0"/>
              <a:t>11.09.2024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2F0A4F-AB44-E2E3-C952-B3FDD63AC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0469" y="6491431"/>
            <a:ext cx="1871531" cy="365125"/>
          </a:xfrm>
        </p:spPr>
        <p:txBody>
          <a:bodyPr/>
          <a:lstStyle/>
          <a:p>
            <a:r>
              <a:rPr lang="de-DE"/>
              <a:t>Dozent: Ralph Trier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1AC3668-95BB-182C-6D6E-86371C101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728" y="46782"/>
            <a:ext cx="1022717" cy="830127"/>
          </a:xfrm>
          <a:prstGeom prst="rect">
            <a:avLst/>
          </a:prstGeom>
        </p:spPr>
      </p:pic>
      <p:pic>
        <p:nvPicPr>
          <p:cNvPr id="5" name="Grafik 4" descr="Ein Bild, das Schrift, Grafiken, Logo, Text enthält.&#10;&#10;Automatisch generierte Beschreibung">
            <a:extLst>
              <a:ext uri="{FF2B5EF4-FFF2-40B4-BE49-F238E27FC236}">
                <a16:creationId xmlns:a16="http://schemas.microsoft.com/office/drawing/2014/main" id="{F2D9D6B1-D214-C44F-AB58-F9C7601339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545" y="46782"/>
            <a:ext cx="1118729" cy="719182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BAD9D55-EC59-E4FC-575E-551790714D93}"/>
              </a:ext>
            </a:extLst>
          </p:cNvPr>
          <p:cNvSpPr txBox="1">
            <a:spLocks/>
          </p:cNvSpPr>
          <p:nvPr userDrawn="1"/>
        </p:nvSpPr>
        <p:spPr>
          <a:xfrm>
            <a:off x="0" y="108975"/>
            <a:ext cx="12192000" cy="7590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400"/>
              <a:t>IT-Rechnen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A21D564-B6AA-7C0E-7E87-D6CB3A793733}"/>
              </a:ext>
            </a:extLst>
          </p:cNvPr>
          <p:cNvSpPr txBox="1"/>
          <p:nvPr userDrawn="1"/>
        </p:nvSpPr>
        <p:spPr>
          <a:xfrm>
            <a:off x="-80727" y="867991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Rechnen mit Zahlensystemen</a:t>
            </a:r>
          </a:p>
        </p:txBody>
      </p:sp>
    </p:spTree>
    <p:extLst>
      <p:ext uri="{BB962C8B-B14F-4D97-AF65-F5344CB8AC3E}">
        <p14:creationId xmlns:p14="http://schemas.microsoft.com/office/powerpoint/2010/main" val="5834492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größen">
    <p:bg>
      <p:bgPr>
        <a:gradFill>
          <a:gsLst>
            <a:gs pos="76000">
              <a:schemeClr val="accent1">
                <a:lumMod val="5000"/>
                <a:lumOff val="95000"/>
                <a:alpha val="19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D61C5A-BE0A-6D12-A4BA-2D8BEBA3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51413"/>
            <a:ext cx="2743200" cy="365125"/>
          </a:xfrm>
        </p:spPr>
        <p:txBody>
          <a:bodyPr/>
          <a:lstStyle/>
          <a:p>
            <a:fld id="{F1EFE98B-5A02-4B5C-8914-26EE8D2CCE3C}" type="datetime1">
              <a:rPr lang="de-DE" smtClean="0"/>
              <a:t>11.09.2024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2F0A4F-AB44-E2E3-C952-B3FDD63AC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0469" y="6491431"/>
            <a:ext cx="1871531" cy="365125"/>
          </a:xfrm>
        </p:spPr>
        <p:txBody>
          <a:bodyPr/>
          <a:lstStyle/>
          <a:p>
            <a:r>
              <a:rPr lang="de-DE"/>
              <a:t>Dozent: Ralph Trier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1AC3668-95BB-182C-6D6E-86371C101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728" y="46782"/>
            <a:ext cx="1022717" cy="830127"/>
          </a:xfrm>
          <a:prstGeom prst="rect">
            <a:avLst/>
          </a:prstGeom>
        </p:spPr>
      </p:pic>
      <p:pic>
        <p:nvPicPr>
          <p:cNvPr id="5" name="Grafik 4" descr="Ein Bild, das Schrift, Grafiken, Logo, Text enthält.&#10;&#10;Automatisch generierte Beschreibung">
            <a:extLst>
              <a:ext uri="{FF2B5EF4-FFF2-40B4-BE49-F238E27FC236}">
                <a16:creationId xmlns:a16="http://schemas.microsoft.com/office/drawing/2014/main" id="{F2D9D6B1-D214-C44F-AB58-F9C7601339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545" y="46782"/>
            <a:ext cx="1118729" cy="719182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BAD9D55-EC59-E4FC-575E-551790714D93}"/>
              </a:ext>
            </a:extLst>
          </p:cNvPr>
          <p:cNvSpPr txBox="1">
            <a:spLocks/>
          </p:cNvSpPr>
          <p:nvPr userDrawn="1"/>
        </p:nvSpPr>
        <p:spPr>
          <a:xfrm>
            <a:off x="0" y="108975"/>
            <a:ext cx="12192000" cy="7590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400"/>
              <a:t>IT-Rechnen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A21D564-B6AA-7C0E-7E87-D6CB3A793733}"/>
              </a:ext>
            </a:extLst>
          </p:cNvPr>
          <p:cNvSpPr txBox="1"/>
          <p:nvPr userDrawn="1"/>
        </p:nvSpPr>
        <p:spPr>
          <a:xfrm>
            <a:off x="-80727" y="867991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Bildgrößenberechnung</a:t>
            </a:r>
          </a:p>
        </p:txBody>
      </p:sp>
    </p:spTree>
    <p:extLst>
      <p:ext uri="{BB962C8B-B14F-4D97-AF65-F5344CB8AC3E}">
        <p14:creationId xmlns:p14="http://schemas.microsoft.com/office/powerpoint/2010/main" val="7677516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ateiberechnung">
    <p:bg>
      <p:bgPr>
        <a:gradFill>
          <a:gsLst>
            <a:gs pos="76000">
              <a:schemeClr val="accent1">
                <a:lumMod val="5000"/>
                <a:lumOff val="95000"/>
                <a:alpha val="19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D61C5A-BE0A-6D12-A4BA-2D8BEBA3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51413"/>
            <a:ext cx="2743200" cy="365125"/>
          </a:xfrm>
        </p:spPr>
        <p:txBody>
          <a:bodyPr/>
          <a:lstStyle/>
          <a:p>
            <a:fld id="{F1EFE98B-5A02-4B5C-8914-26EE8D2CCE3C}" type="datetime1">
              <a:rPr lang="de-DE" smtClean="0"/>
              <a:t>11.09.2024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2F0A4F-AB44-E2E3-C952-B3FDD63AC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0469" y="6491431"/>
            <a:ext cx="1871531" cy="365125"/>
          </a:xfrm>
        </p:spPr>
        <p:txBody>
          <a:bodyPr/>
          <a:lstStyle/>
          <a:p>
            <a:r>
              <a:rPr lang="de-DE"/>
              <a:t>Dozent: Ralph Trier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1AC3668-95BB-182C-6D6E-86371C101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728" y="46782"/>
            <a:ext cx="1022717" cy="830127"/>
          </a:xfrm>
          <a:prstGeom prst="rect">
            <a:avLst/>
          </a:prstGeom>
        </p:spPr>
      </p:pic>
      <p:pic>
        <p:nvPicPr>
          <p:cNvPr id="5" name="Grafik 4" descr="Ein Bild, das Schrift, Grafiken, Logo, Text enthält.&#10;&#10;Automatisch generierte Beschreibung">
            <a:extLst>
              <a:ext uri="{FF2B5EF4-FFF2-40B4-BE49-F238E27FC236}">
                <a16:creationId xmlns:a16="http://schemas.microsoft.com/office/drawing/2014/main" id="{F2D9D6B1-D214-C44F-AB58-F9C7601339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545" y="46782"/>
            <a:ext cx="1118729" cy="719182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BAD9D55-EC59-E4FC-575E-551790714D93}"/>
              </a:ext>
            </a:extLst>
          </p:cNvPr>
          <p:cNvSpPr txBox="1">
            <a:spLocks/>
          </p:cNvSpPr>
          <p:nvPr userDrawn="1"/>
        </p:nvSpPr>
        <p:spPr>
          <a:xfrm>
            <a:off x="0" y="108975"/>
            <a:ext cx="12192000" cy="7590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400"/>
              <a:t>IT-Rechnen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8A21D564-B6AA-7C0E-7E87-D6CB3A793733}"/>
              </a:ext>
            </a:extLst>
          </p:cNvPr>
          <p:cNvSpPr txBox="1"/>
          <p:nvPr userDrawn="1"/>
        </p:nvSpPr>
        <p:spPr>
          <a:xfrm>
            <a:off x="-80727" y="867991"/>
            <a:ext cx="12191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200" dirty="0"/>
              <a:t>Dateiberechnung</a:t>
            </a:r>
          </a:p>
        </p:txBody>
      </p:sp>
    </p:spTree>
    <p:extLst>
      <p:ext uri="{BB962C8B-B14F-4D97-AF65-F5344CB8AC3E}">
        <p14:creationId xmlns:p14="http://schemas.microsoft.com/office/powerpoint/2010/main" val="18520443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und">
    <p:bg>
      <p:bgPr>
        <a:gradFill>
          <a:gsLst>
            <a:gs pos="76000">
              <a:schemeClr val="accent1">
                <a:lumMod val="5000"/>
                <a:lumOff val="95000"/>
                <a:alpha val="19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26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7BD61C5A-BE0A-6D12-A4BA-2D8BEBA3837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0" y="6451413"/>
            <a:ext cx="2743200" cy="365125"/>
          </a:xfrm>
        </p:spPr>
        <p:txBody>
          <a:bodyPr/>
          <a:lstStyle/>
          <a:p>
            <a:fld id="{F1EFE98B-5A02-4B5C-8914-26EE8D2CCE3C}" type="datetime1">
              <a:rPr lang="de-DE" smtClean="0"/>
              <a:t>11.09.2024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462F0A4F-AB44-E2E3-C952-B3FDD63AC5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20469" y="6491431"/>
            <a:ext cx="1871531" cy="365125"/>
          </a:xfrm>
        </p:spPr>
        <p:txBody>
          <a:bodyPr/>
          <a:lstStyle/>
          <a:p>
            <a:r>
              <a:rPr lang="de-DE"/>
              <a:t>Dozent: Ralph Trier</a:t>
            </a:r>
          </a:p>
        </p:txBody>
      </p:sp>
      <p:pic>
        <p:nvPicPr>
          <p:cNvPr id="2" name="Grafik 1">
            <a:extLst>
              <a:ext uri="{FF2B5EF4-FFF2-40B4-BE49-F238E27FC236}">
                <a16:creationId xmlns:a16="http://schemas.microsoft.com/office/drawing/2014/main" id="{01AC3668-95BB-182C-6D6E-86371C101B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0728" y="46782"/>
            <a:ext cx="1022717" cy="830127"/>
          </a:xfrm>
          <a:prstGeom prst="rect">
            <a:avLst/>
          </a:prstGeom>
        </p:spPr>
      </p:pic>
      <p:pic>
        <p:nvPicPr>
          <p:cNvPr id="5" name="Grafik 4" descr="Ein Bild, das Schrift, Grafiken, Logo, Text enthält.&#10;&#10;Automatisch generierte Beschreibung">
            <a:extLst>
              <a:ext uri="{FF2B5EF4-FFF2-40B4-BE49-F238E27FC236}">
                <a16:creationId xmlns:a16="http://schemas.microsoft.com/office/drawing/2014/main" id="{F2D9D6B1-D214-C44F-AB58-F9C7601339B9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92545" y="46782"/>
            <a:ext cx="1118729" cy="719182"/>
          </a:xfrm>
          <a:prstGeom prst="rect">
            <a:avLst/>
          </a:prstGeom>
        </p:spPr>
      </p:pic>
      <p:sp>
        <p:nvSpPr>
          <p:cNvPr id="6" name="Titel 1">
            <a:extLst>
              <a:ext uri="{FF2B5EF4-FFF2-40B4-BE49-F238E27FC236}">
                <a16:creationId xmlns:a16="http://schemas.microsoft.com/office/drawing/2014/main" id="{BBAD9D55-EC59-E4FC-575E-551790714D93}"/>
              </a:ext>
            </a:extLst>
          </p:cNvPr>
          <p:cNvSpPr txBox="1">
            <a:spLocks/>
          </p:cNvSpPr>
          <p:nvPr userDrawn="1"/>
        </p:nvSpPr>
        <p:spPr>
          <a:xfrm>
            <a:off x="0" y="108975"/>
            <a:ext cx="12192000" cy="759016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4400"/>
              <a:t>IT-Rechnen</a:t>
            </a:r>
          </a:p>
        </p:txBody>
      </p:sp>
    </p:spTree>
    <p:extLst>
      <p:ext uri="{BB962C8B-B14F-4D97-AF65-F5344CB8AC3E}">
        <p14:creationId xmlns:p14="http://schemas.microsoft.com/office/powerpoint/2010/main" val="670249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99F0DCD-0C0B-623C-F8CE-F4155C748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44B90F7-484D-E52B-ED8E-DFE01F2EE4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B49610B-716A-ABE5-B0EB-C6C971A3A1A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B991CF-5723-4825-B165-5D0DBE1A457B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A1F9A10-7C4D-5CA0-372E-C3CAF57872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20D5BC4-19E4-302F-C829-985B31BD31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6A14B4-E70D-44B0-B98B-684B3EC9953F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0488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nthrowiki.at/Computer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Relationship Id="rId4" Type="http://schemas.openxmlformats.org/officeDocument/2006/relationships/hyperlink" Target="https://creativecommons.org/licenses/by-nc-sa/3.0/" TargetMode="Externa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80C0CA1C-AF4D-4625-B58F-8B219704CE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3238500" y="1282700"/>
            <a:ext cx="5715000" cy="4292600"/>
          </a:xfrm>
          <a:prstGeom prst="rect">
            <a:avLst/>
          </a:prstGeom>
        </p:spPr>
      </p:pic>
      <p:sp>
        <p:nvSpPr>
          <p:cNvPr id="4" name="Textfeld 3">
            <a:extLst>
              <a:ext uri="{FF2B5EF4-FFF2-40B4-BE49-F238E27FC236}">
                <a16:creationId xmlns:a16="http://schemas.microsoft.com/office/drawing/2014/main" id="{50E778BE-30EE-A53F-A786-2007FA71E01E}"/>
              </a:ext>
            </a:extLst>
          </p:cNvPr>
          <p:cNvSpPr txBox="1"/>
          <p:nvPr/>
        </p:nvSpPr>
        <p:spPr>
          <a:xfrm>
            <a:off x="3248548" y="5384660"/>
            <a:ext cx="571500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"</a:t>
            </a:r>
            <a:r>
              <a:rPr kumimoji="0" lang="de-D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3" tooltip="https://anthrowiki.at/Computer"/>
              </a:rPr>
              <a:t>Dieses Foto</a:t>
            </a:r>
            <a:r>
              <a:rPr kumimoji="0" lang="de-D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" von Unbekannter Autor ist lizenziert gemäß </a:t>
            </a:r>
            <a:r>
              <a:rPr kumimoji="0" lang="de-DE" sz="9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  <a:hlinkClick r:id="rId4" tooltip="https://creativecommons.org/licenses/by-nc-sa/3.0/"/>
              </a:rPr>
              <a:t>CC BY-SA-NC</a:t>
            </a:r>
            <a:endParaRPr kumimoji="0" lang="de-DE" sz="9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80825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BC66BBD-8064-CC8B-C5F6-DBC7DFA975F7}"/>
              </a:ext>
            </a:extLst>
          </p:cNvPr>
          <p:cNvSpPr txBox="1"/>
          <p:nvPr/>
        </p:nvSpPr>
        <p:spPr>
          <a:xfrm>
            <a:off x="1" y="1655178"/>
            <a:ext cx="121919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Dezimalsystem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C264F7E5-B7A4-BD84-1AED-E8DEED9C0E96}"/>
              </a:ext>
            </a:extLst>
          </p:cNvPr>
          <p:cNvSpPr txBox="1"/>
          <p:nvPr/>
        </p:nvSpPr>
        <p:spPr>
          <a:xfrm>
            <a:off x="4112678" y="2237064"/>
            <a:ext cx="46725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Zeichenvorrat: 0,1,2,3,4,5,6,7,8,9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Zahlenbasis: 10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Wertigkeit: 10</a:t>
            </a:r>
            <a:r>
              <a:rPr kumimoji="0" lang="de-DE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</a:t>
            </a: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,10</a:t>
            </a:r>
            <a:r>
              <a:rPr kumimoji="0" lang="de-DE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,10</a:t>
            </a:r>
            <a:r>
              <a:rPr kumimoji="0" lang="de-DE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,...10</a:t>
            </a:r>
            <a:r>
              <a:rPr kumimoji="0" lang="de-DE" sz="20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Stellenwert: Ziffernwert * Wertigkeit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B0476A5-9420-C173-5EFA-15A255B7258F}"/>
              </a:ext>
            </a:extLst>
          </p:cNvPr>
          <p:cNvSpPr txBox="1"/>
          <p:nvPr/>
        </p:nvSpPr>
        <p:spPr>
          <a:xfrm>
            <a:off x="2110258" y="4228464"/>
            <a:ext cx="2002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Bsp.: Zahl 3692</a:t>
            </a:r>
          </a:p>
        </p:txBody>
      </p:sp>
      <p:graphicFrame>
        <p:nvGraphicFramePr>
          <p:cNvPr id="7" name="Tabelle 6">
            <a:extLst>
              <a:ext uri="{FF2B5EF4-FFF2-40B4-BE49-F238E27FC236}">
                <a16:creationId xmlns:a16="http://schemas.microsoft.com/office/drawing/2014/main" id="{07FB5E9E-1856-9D2B-D63B-461DF3669EA7}"/>
              </a:ext>
            </a:extLst>
          </p:cNvPr>
          <p:cNvGraphicFramePr>
            <a:graphicFrameLocks noGrp="1"/>
          </p:cNvGraphicFramePr>
          <p:nvPr/>
        </p:nvGraphicFramePr>
        <p:xfrm>
          <a:off x="2110258" y="4567536"/>
          <a:ext cx="8128001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4224544559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19514163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359083311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89328439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2078851457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221896683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283917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520722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12701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54294676"/>
                  </a:ext>
                </a:extLst>
              </a:tr>
            </a:tbl>
          </a:graphicData>
        </a:graphic>
      </p:graphicFrame>
      <p:sp>
        <p:nvSpPr>
          <p:cNvPr id="8" name="Textfeld 7">
            <a:extLst>
              <a:ext uri="{FF2B5EF4-FFF2-40B4-BE49-F238E27FC236}">
                <a16:creationId xmlns:a16="http://schemas.microsoft.com/office/drawing/2014/main" id="{2B49C607-9DD7-2479-491C-E79E55C17541}"/>
              </a:ext>
            </a:extLst>
          </p:cNvPr>
          <p:cNvSpPr txBox="1"/>
          <p:nvPr/>
        </p:nvSpPr>
        <p:spPr>
          <a:xfrm>
            <a:off x="2110258" y="5834462"/>
            <a:ext cx="4174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3692 = 3 * 1000 + 6 * 100 + 9 * 10 + 2 * 1 </a:t>
            </a:r>
          </a:p>
        </p:txBody>
      </p:sp>
      <p:grpSp>
        <p:nvGrpSpPr>
          <p:cNvPr id="3" name="Gruppieren 2">
            <a:extLst>
              <a:ext uri="{FF2B5EF4-FFF2-40B4-BE49-F238E27FC236}">
                <a16:creationId xmlns:a16="http://schemas.microsoft.com/office/drawing/2014/main" id="{75F516BB-6F21-4225-C1BF-CD276E462B44}"/>
              </a:ext>
            </a:extLst>
          </p:cNvPr>
          <p:cNvGrpSpPr/>
          <p:nvPr/>
        </p:nvGrpSpPr>
        <p:grpSpPr>
          <a:xfrm>
            <a:off x="9306045" y="3702068"/>
            <a:ext cx="1393010" cy="1217174"/>
            <a:chOff x="9306045" y="3702068"/>
            <a:chExt cx="1393010" cy="1217174"/>
          </a:xfrm>
        </p:grpSpPr>
        <p:sp>
          <p:nvSpPr>
            <p:cNvPr id="20" name="Ellipse 19">
              <a:extLst>
                <a:ext uri="{FF2B5EF4-FFF2-40B4-BE49-F238E27FC236}">
                  <a16:creationId xmlns:a16="http://schemas.microsoft.com/office/drawing/2014/main" id="{1F369394-949E-B5CA-B252-79DD57BAFA38}"/>
                </a:ext>
              </a:extLst>
            </p:cNvPr>
            <p:cNvSpPr/>
            <p:nvPr/>
          </p:nvSpPr>
          <p:spPr>
            <a:xfrm>
              <a:off x="9428352" y="4583995"/>
              <a:ext cx="350362" cy="335247"/>
            </a:xfrm>
            <a:prstGeom prst="ellipse">
              <a:avLst/>
            </a:prstGeom>
            <a:noFill/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cxnSp>
          <p:nvCxnSpPr>
            <p:cNvPr id="22" name="Gerader Verbinder 21">
              <a:extLst>
                <a:ext uri="{FF2B5EF4-FFF2-40B4-BE49-F238E27FC236}">
                  <a16:creationId xmlns:a16="http://schemas.microsoft.com/office/drawing/2014/main" id="{BDF9347D-F939-3944-17B7-7EBBAF94D099}"/>
                </a:ext>
              </a:extLst>
            </p:cNvPr>
            <p:cNvCxnSpPr/>
            <p:nvPr/>
          </p:nvCxnSpPr>
          <p:spPr>
            <a:xfrm flipV="1">
              <a:off x="9641711" y="4016415"/>
              <a:ext cx="228408" cy="551121"/>
            </a:xfrm>
            <a:prstGeom prst="line">
              <a:avLst/>
            </a:prstGeom>
            <a:ln>
              <a:solidFill>
                <a:srgbClr val="FFFF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feld 22">
              <a:extLst>
                <a:ext uri="{FF2B5EF4-FFF2-40B4-BE49-F238E27FC236}">
                  <a16:creationId xmlns:a16="http://schemas.microsoft.com/office/drawing/2014/main" id="{6FACF6A8-3C3A-DDBF-0D37-B5ED69A410AF}"/>
                </a:ext>
              </a:extLst>
            </p:cNvPr>
            <p:cNvSpPr txBox="1"/>
            <p:nvPr/>
          </p:nvSpPr>
          <p:spPr>
            <a:xfrm>
              <a:off x="9306045" y="3702068"/>
              <a:ext cx="13930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Zahlenbasis</a:t>
              </a:r>
            </a:p>
          </p:txBody>
        </p:sp>
      </p:grpSp>
      <p:grpSp>
        <p:nvGrpSpPr>
          <p:cNvPr id="21" name="Gruppieren 20">
            <a:extLst>
              <a:ext uri="{FF2B5EF4-FFF2-40B4-BE49-F238E27FC236}">
                <a16:creationId xmlns:a16="http://schemas.microsoft.com/office/drawing/2014/main" id="{CEF8AB83-7EF9-3584-B079-F3A1DFFA9E2E}"/>
              </a:ext>
            </a:extLst>
          </p:cNvPr>
          <p:cNvGrpSpPr/>
          <p:nvPr/>
        </p:nvGrpSpPr>
        <p:grpSpPr>
          <a:xfrm>
            <a:off x="5822603" y="3785476"/>
            <a:ext cx="2871528" cy="1207070"/>
            <a:chOff x="5822603" y="3785476"/>
            <a:chExt cx="2871528" cy="1207070"/>
          </a:xfrm>
        </p:grpSpPr>
        <p:cxnSp>
          <p:nvCxnSpPr>
            <p:cNvPr id="27" name="Gerader Verbinder 26">
              <a:extLst>
                <a:ext uri="{FF2B5EF4-FFF2-40B4-BE49-F238E27FC236}">
                  <a16:creationId xmlns:a16="http://schemas.microsoft.com/office/drawing/2014/main" id="{1826E619-D505-F8A6-6945-D889F303B96A}"/>
                </a:ext>
              </a:extLst>
            </p:cNvPr>
            <p:cNvCxnSpPr>
              <a:cxnSpLocks/>
              <a:stCxn id="15" idx="0"/>
              <a:endCxn id="34" idx="2"/>
            </p:cNvCxnSpPr>
            <p:nvPr/>
          </p:nvCxnSpPr>
          <p:spPr>
            <a:xfrm flipH="1" flipV="1">
              <a:off x="6414240" y="4154808"/>
              <a:ext cx="942565" cy="359737"/>
            </a:xfrm>
            <a:prstGeom prst="line">
              <a:avLst/>
            </a:prstGeom>
            <a:ln>
              <a:solidFill>
                <a:srgbClr val="00B05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4" name="Gruppieren 3">
              <a:extLst>
                <a:ext uri="{FF2B5EF4-FFF2-40B4-BE49-F238E27FC236}">
                  <a16:creationId xmlns:a16="http://schemas.microsoft.com/office/drawing/2014/main" id="{3BCCD76F-50AB-2A5C-2EF1-B5C5511319F2}"/>
                </a:ext>
              </a:extLst>
            </p:cNvPr>
            <p:cNvGrpSpPr/>
            <p:nvPr/>
          </p:nvGrpSpPr>
          <p:grpSpPr>
            <a:xfrm>
              <a:off x="5822603" y="3785476"/>
              <a:ext cx="2871528" cy="1207070"/>
              <a:chOff x="5822603" y="3785476"/>
              <a:chExt cx="2871528" cy="1207070"/>
            </a:xfrm>
          </p:grpSpPr>
          <p:sp>
            <p:nvSpPr>
              <p:cNvPr id="13" name="Ellipse 12">
                <a:extLst>
                  <a:ext uri="{FF2B5EF4-FFF2-40B4-BE49-F238E27FC236}">
                    <a16:creationId xmlns:a16="http://schemas.microsoft.com/office/drawing/2014/main" id="{3299EDF6-06CD-AEC0-23CE-85D69E4E8F9D}"/>
                  </a:ext>
                </a:extLst>
              </p:cNvPr>
              <p:cNvSpPr/>
              <p:nvPr/>
            </p:nvSpPr>
            <p:spPr>
              <a:xfrm>
                <a:off x="5974402" y="4552708"/>
                <a:ext cx="439838" cy="439838"/>
              </a:xfrm>
              <a:prstGeom prst="ellipse">
                <a:avLst/>
              </a:prstGeom>
              <a:no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4" name="Ellipse 13">
                <a:extLst>
                  <a:ext uri="{FF2B5EF4-FFF2-40B4-BE49-F238E27FC236}">
                    <a16:creationId xmlns:a16="http://schemas.microsoft.com/office/drawing/2014/main" id="{AC97EEA8-3EF2-5EC9-9AF0-22403669B9D6}"/>
                  </a:ext>
                </a:extLst>
              </p:cNvPr>
              <p:cNvSpPr/>
              <p:nvPr/>
            </p:nvSpPr>
            <p:spPr>
              <a:xfrm>
                <a:off x="8254293" y="4518086"/>
                <a:ext cx="439838" cy="439838"/>
              </a:xfrm>
              <a:prstGeom prst="ellipse">
                <a:avLst/>
              </a:prstGeom>
              <a:no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sp>
            <p:nvSpPr>
              <p:cNvPr id="15" name="Ellipse 14">
                <a:extLst>
                  <a:ext uri="{FF2B5EF4-FFF2-40B4-BE49-F238E27FC236}">
                    <a16:creationId xmlns:a16="http://schemas.microsoft.com/office/drawing/2014/main" id="{A4E476A9-9287-9D6A-E559-1123918E9CCA}"/>
                  </a:ext>
                </a:extLst>
              </p:cNvPr>
              <p:cNvSpPr/>
              <p:nvPr/>
            </p:nvSpPr>
            <p:spPr>
              <a:xfrm>
                <a:off x="7136886" y="4514545"/>
                <a:ext cx="439838" cy="439838"/>
              </a:xfrm>
              <a:prstGeom prst="ellipse">
                <a:avLst/>
              </a:prstGeom>
              <a:noFill/>
              <a:ln>
                <a:solidFill>
                  <a:schemeClr val="accent3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de-DE" sz="1800" b="0" i="0" u="none" strike="noStrike" kern="1200" cap="none" spc="0" normalizeH="0" baseline="0" noProof="0">
                  <a:ln>
                    <a:noFill/>
                  </a:ln>
                  <a:solidFill>
                    <a:prstClr val="white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endParaRPr>
              </a:p>
            </p:txBody>
          </p:sp>
          <p:cxnSp>
            <p:nvCxnSpPr>
              <p:cNvPr id="25" name="Gerader Verbinder 24">
                <a:extLst>
                  <a:ext uri="{FF2B5EF4-FFF2-40B4-BE49-F238E27FC236}">
                    <a16:creationId xmlns:a16="http://schemas.microsoft.com/office/drawing/2014/main" id="{EF48C2BB-14EC-9A71-67D8-61EA7082093C}"/>
                  </a:ext>
                </a:extLst>
              </p:cNvPr>
              <p:cNvCxnSpPr>
                <a:cxnSpLocks/>
                <a:stCxn id="13" idx="0"/>
                <a:endCxn id="34" idx="2"/>
              </p:cNvCxnSpPr>
              <p:nvPr/>
            </p:nvCxnSpPr>
            <p:spPr>
              <a:xfrm flipV="1">
                <a:off x="6194321" y="4154808"/>
                <a:ext cx="219919" cy="397900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Gerader Verbinder 28">
                <a:extLst>
                  <a:ext uri="{FF2B5EF4-FFF2-40B4-BE49-F238E27FC236}">
                    <a16:creationId xmlns:a16="http://schemas.microsoft.com/office/drawing/2014/main" id="{8DA26E7E-450B-79ED-BF3F-45F01698EF58}"/>
                  </a:ext>
                </a:extLst>
              </p:cNvPr>
              <p:cNvCxnSpPr>
                <a:cxnSpLocks/>
                <a:stCxn id="14" idx="1"/>
                <a:endCxn id="34" idx="2"/>
              </p:cNvCxnSpPr>
              <p:nvPr/>
            </p:nvCxnSpPr>
            <p:spPr>
              <a:xfrm flipH="1" flipV="1">
                <a:off x="6414240" y="4154808"/>
                <a:ext cx="1904466" cy="427691"/>
              </a:xfrm>
              <a:prstGeom prst="line">
                <a:avLst/>
              </a:prstGeom>
              <a:ln>
                <a:solidFill>
                  <a:srgbClr val="00B05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4" name="Textfeld 33">
                <a:extLst>
                  <a:ext uri="{FF2B5EF4-FFF2-40B4-BE49-F238E27FC236}">
                    <a16:creationId xmlns:a16="http://schemas.microsoft.com/office/drawing/2014/main" id="{0AF214AC-75C7-25C1-2110-D7E517D4DFF8}"/>
                  </a:ext>
                </a:extLst>
              </p:cNvPr>
              <p:cNvSpPr txBox="1"/>
              <p:nvPr/>
            </p:nvSpPr>
            <p:spPr>
              <a:xfrm>
                <a:off x="5822603" y="3785476"/>
                <a:ext cx="118327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de-DE" sz="1800" b="0" i="0" u="none" strike="noStrike" kern="1200" cap="none" spc="0" normalizeH="0" baseline="0" noProof="0" dirty="0">
                    <a:ln>
                      <a:noFill/>
                    </a:ln>
                    <a:solidFill>
                      <a:prstClr val="black"/>
                    </a:solidFill>
                    <a:effectLst/>
                    <a:uLnTx/>
                    <a:uFillTx/>
                    <a:latin typeface="Aptos" panose="02110004020202020204"/>
                    <a:ea typeface="+mn-ea"/>
                    <a:cs typeface="+mn-cs"/>
                  </a:rPr>
                  <a:t>Wertigkeit</a:t>
                </a:r>
              </a:p>
            </p:txBody>
          </p:sp>
        </p:grpSp>
      </p:grpSp>
      <p:grpSp>
        <p:nvGrpSpPr>
          <p:cNvPr id="26" name="Gruppieren 25">
            <a:extLst>
              <a:ext uri="{FF2B5EF4-FFF2-40B4-BE49-F238E27FC236}">
                <a16:creationId xmlns:a16="http://schemas.microsoft.com/office/drawing/2014/main" id="{BF817970-3351-39CC-5C5C-F7482EB017DC}"/>
              </a:ext>
            </a:extLst>
          </p:cNvPr>
          <p:cNvGrpSpPr/>
          <p:nvPr/>
        </p:nvGrpSpPr>
        <p:grpSpPr>
          <a:xfrm>
            <a:off x="2870523" y="5757540"/>
            <a:ext cx="3225478" cy="993210"/>
            <a:chOff x="2870523" y="5757540"/>
            <a:chExt cx="3225478" cy="993210"/>
          </a:xfrm>
        </p:grpSpPr>
        <p:sp>
          <p:nvSpPr>
            <p:cNvPr id="16" name="Ellipse 15">
              <a:extLst>
                <a:ext uri="{FF2B5EF4-FFF2-40B4-BE49-F238E27FC236}">
                  <a16:creationId xmlns:a16="http://schemas.microsoft.com/office/drawing/2014/main" id="{07741C7D-3A2E-E011-17DB-F9C884470F67}"/>
                </a:ext>
              </a:extLst>
            </p:cNvPr>
            <p:cNvSpPr/>
            <p:nvPr/>
          </p:nvSpPr>
          <p:spPr>
            <a:xfrm>
              <a:off x="2870523" y="5757540"/>
              <a:ext cx="891250" cy="527279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7" name="Ellipse 16">
              <a:extLst>
                <a:ext uri="{FF2B5EF4-FFF2-40B4-BE49-F238E27FC236}">
                  <a16:creationId xmlns:a16="http://schemas.microsoft.com/office/drawing/2014/main" id="{9CFE087A-A592-4813-9B27-D44F81B6FA7E}"/>
                </a:ext>
              </a:extLst>
            </p:cNvPr>
            <p:cNvSpPr/>
            <p:nvPr/>
          </p:nvSpPr>
          <p:spPr>
            <a:xfrm>
              <a:off x="3877522" y="5757540"/>
              <a:ext cx="787077" cy="527279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8" name="Ellipse 17">
              <a:extLst>
                <a:ext uri="{FF2B5EF4-FFF2-40B4-BE49-F238E27FC236}">
                  <a16:creationId xmlns:a16="http://schemas.microsoft.com/office/drawing/2014/main" id="{57D9D7A7-2F2C-49FC-1424-23D6BCDA38F4}"/>
                </a:ext>
              </a:extLst>
            </p:cNvPr>
            <p:cNvSpPr/>
            <p:nvPr/>
          </p:nvSpPr>
          <p:spPr>
            <a:xfrm>
              <a:off x="4780348" y="5785344"/>
              <a:ext cx="659753" cy="45317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9" name="Ellipse 18">
              <a:extLst>
                <a:ext uri="{FF2B5EF4-FFF2-40B4-BE49-F238E27FC236}">
                  <a16:creationId xmlns:a16="http://schemas.microsoft.com/office/drawing/2014/main" id="{09BA120A-1D83-AD84-CD8D-13A7DC6FB7EB}"/>
                </a:ext>
              </a:extLst>
            </p:cNvPr>
            <p:cNvSpPr/>
            <p:nvPr/>
          </p:nvSpPr>
          <p:spPr>
            <a:xfrm>
              <a:off x="5555851" y="5801433"/>
              <a:ext cx="540150" cy="453176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45" name="Textfeld 44">
              <a:extLst>
                <a:ext uri="{FF2B5EF4-FFF2-40B4-BE49-F238E27FC236}">
                  <a16:creationId xmlns:a16="http://schemas.microsoft.com/office/drawing/2014/main" id="{CBD0E7C7-989F-DEB9-DE3A-87C636A74D16}"/>
                </a:ext>
              </a:extLst>
            </p:cNvPr>
            <p:cNvSpPr txBox="1"/>
            <p:nvPr/>
          </p:nvSpPr>
          <p:spPr>
            <a:xfrm>
              <a:off x="4112678" y="6381418"/>
              <a:ext cx="131504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Stellenwert</a:t>
              </a:r>
            </a:p>
          </p:txBody>
        </p:sp>
        <p:cxnSp>
          <p:nvCxnSpPr>
            <p:cNvPr id="47" name="Gerader Verbinder 46">
              <a:extLst>
                <a:ext uri="{FF2B5EF4-FFF2-40B4-BE49-F238E27FC236}">
                  <a16:creationId xmlns:a16="http://schemas.microsoft.com/office/drawing/2014/main" id="{097B31DE-7C6E-2EAF-D9BF-0FFEE52D9755}"/>
                </a:ext>
              </a:extLst>
            </p:cNvPr>
            <p:cNvCxnSpPr>
              <a:stCxn id="16" idx="5"/>
              <a:endCxn id="45" idx="0"/>
            </p:cNvCxnSpPr>
            <p:nvPr/>
          </p:nvCxnSpPr>
          <p:spPr>
            <a:xfrm>
              <a:off x="3631252" y="6207601"/>
              <a:ext cx="1138946" cy="17381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Gerader Verbinder 48">
              <a:extLst>
                <a:ext uri="{FF2B5EF4-FFF2-40B4-BE49-F238E27FC236}">
                  <a16:creationId xmlns:a16="http://schemas.microsoft.com/office/drawing/2014/main" id="{FD01A0BC-4387-7490-FD0F-9EFEC92CEDDD}"/>
                </a:ext>
              </a:extLst>
            </p:cNvPr>
            <p:cNvCxnSpPr>
              <a:stCxn id="17" idx="5"/>
              <a:endCxn id="45" idx="0"/>
            </p:cNvCxnSpPr>
            <p:nvPr/>
          </p:nvCxnSpPr>
          <p:spPr>
            <a:xfrm>
              <a:off x="4549334" y="6207601"/>
              <a:ext cx="220864" cy="173817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Gerader Verbinder 50">
              <a:extLst>
                <a:ext uri="{FF2B5EF4-FFF2-40B4-BE49-F238E27FC236}">
                  <a16:creationId xmlns:a16="http://schemas.microsoft.com/office/drawing/2014/main" id="{6A69DC5C-DC7B-A587-B1D2-8D1663900CC0}"/>
                </a:ext>
              </a:extLst>
            </p:cNvPr>
            <p:cNvCxnSpPr>
              <a:stCxn id="18" idx="3"/>
              <a:endCxn id="45" idx="0"/>
            </p:cNvCxnSpPr>
            <p:nvPr/>
          </p:nvCxnSpPr>
          <p:spPr>
            <a:xfrm flipH="1">
              <a:off x="4770198" y="6172154"/>
              <a:ext cx="106769" cy="209264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Gerader Verbinder 52">
              <a:extLst>
                <a:ext uri="{FF2B5EF4-FFF2-40B4-BE49-F238E27FC236}">
                  <a16:creationId xmlns:a16="http://schemas.microsoft.com/office/drawing/2014/main" id="{06FE4427-9E53-1B7E-1E8F-E26BB4C03E51}"/>
                </a:ext>
              </a:extLst>
            </p:cNvPr>
            <p:cNvCxnSpPr>
              <a:stCxn id="19" idx="3"/>
              <a:endCxn id="45" idx="0"/>
            </p:cNvCxnSpPr>
            <p:nvPr/>
          </p:nvCxnSpPr>
          <p:spPr>
            <a:xfrm flipH="1">
              <a:off x="4770198" y="6188243"/>
              <a:ext cx="864756" cy="193175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3E2D1310-0368-5D66-8D59-DA6A4CDAF91A}"/>
              </a:ext>
            </a:extLst>
          </p:cNvPr>
          <p:cNvGrpSpPr/>
          <p:nvPr/>
        </p:nvGrpSpPr>
        <p:grpSpPr>
          <a:xfrm>
            <a:off x="5954339" y="5264943"/>
            <a:ext cx="3915780" cy="1138123"/>
            <a:chOff x="5954339" y="5264943"/>
            <a:chExt cx="3915780" cy="1138123"/>
          </a:xfrm>
        </p:grpSpPr>
        <p:sp>
          <p:nvSpPr>
            <p:cNvPr id="9" name="Ellipse 8">
              <a:extLst>
                <a:ext uri="{FF2B5EF4-FFF2-40B4-BE49-F238E27FC236}">
                  <a16:creationId xmlns:a16="http://schemas.microsoft.com/office/drawing/2014/main" id="{B93630F6-577A-5CCD-4890-5D5557AAAAF8}"/>
                </a:ext>
              </a:extLst>
            </p:cNvPr>
            <p:cNvSpPr/>
            <p:nvPr/>
          </p:nvSpPr>
          <p:spPr>
            <a:xfrm>
              <a:off x="5954339" y="5289668"/>
              <a:ext cx="439838" cy="43983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0" name="Ellipse 9">
              <a:extLst>
                <a:ext uri="{FF2B5EF4-FFF2-40B4-BE49-F238E27FC236}">
                  <a16:creationId xmlns:a16="http://schemas.microsoft.com/office/drawing/2014/main" id="{92D4F466-68A4-DB3E-C5C8-9B3924FFB00A}"/>
                </a:ext>
              </a:extLst>
            </p:cNvPr>
            <p:cNvSpPr/>
            <p:nvPr/>
          </p:nvSpPr>
          <p:spPr>
            <a:xfrm>
              <a:off x="7136886" y="5289668"/>
              <a:ext cx="439838" cy="43983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1" name="Ellipse 10">
              <a:extLst>
                <a:ext uri="{FF2B5EF4-FFF2-40B4-BE49-F238E27FC236}">
                  <a16:creationId xmlns:a16="http://schemas.microsoft.com/office/drawing/2014/main" id="{E9002D7A-1E5E-0645-A1EB-A21A8CB40A8C}"/>
                </a:ext>
              </a:extLst>
            </p:cNvPr>
            <p:cNvSpPr/>
            <p:nvPr/>
          </p:nvSpPr>
          <p:spPr>
            <a:xfrm>
              <a:off x="8247734" y="5264943"/>
              <a:ext cx="439838" cy="43983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12" name="Ellipse 11">
              <a:extLst>
                <a:ext uri="{FF2B5EF4-FFF2-40B4-BE49-F238E27FC236}">
                  <a16:creationId xmlns:a16="http://schemas.microsoft.com/office/drawing/2014/main" id="{3A656962-DDD6-18DA-2B98-001425CF8627}"/>
                </a:ext>
              </a:extLst>
            </p:cNvPr>
            <p:cNvSpPr/>
            <p:nvPr/>
          </p:nvSpPr>
          <p:spPr>
            <a:xfrm>
              <a:off x="9430281" y="5264943"/>
              <a:ext cx="439838" cy="439838"/>
            </a:xfrm>
            <a:prstGeom prst="ellipse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cxnSp>
          <p:nvCxnSpPr>
            <p:cNvPr id="42" name="Gerader Verbinder 41">
              <a:extLst>
                <a:ext uri="{FF2B5EF4-FFF2-40B4-BE49-F238E27FC236}">
                  <a16:creationId xmlns:a16="http://schemas.microsoft.com/office/drawing/2014/main" id="{1531BFEE-6CA7-45FD-FB6F-9FDE632F56A0}"/>
                </a:ext>
              </a:extLst>
            </p:cNvPr>
            <p:cNvCxnSpPr>
              <a:cxnSpLocks/>
              <a:stCxn id="12" idx="5"/>
              <a:endCxn id="43" idx="0"/>
            </p:cNvCxnSpPr>
            <p:nvPr/>
          </p:nvCxnSpPr>
          <p:spPr>
            <a:xfrm flipH="1">
              <a:off x="8035478" y="5640368"/>
              <a:ext cx="1770228" cy="393366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43" name="Textfeld 42">
              <a:extLst>
                <a:ext uri="{FF2B5EF4-FFF2-40B4-BE49-F238E27FC236}">
                  <a16:creationId xmlns:a16="http://schemas.microsoft.com/office/drawing/2014/main" id="{3596CFA3-9572-9C2B-834A-5725C8ABD765}"/>
                </a:ext>
              </a:extLst>
            </p:cNvPr>
            <p:cNvSpPr txBox="1"/>
            <p:nvPr/>
          </p:nvSpPr>
          <p:spPr>
            <a:xfrm>
              <a:off x="7407709" y="6033734"/>
              <a:ext cx="125553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Ziffernwert</a:t>
              </a:r>
            </a:p>
          </p:txBody>
        </p:sp>
        <p:cxnSp>
          <p:nvCxnSpPr>
            <p:cNvPr id="61" name="Gerader Verbinder 60">
              <a:extLst>
                <a:ext uri="{FF2B5EF4-FFF2-40B4-BE49-F238E27FC236}">
                  <a16:creationId xmlns:a16="http://schemas.microsoft.com/office/drawing/2014/main" id="{C766C02B-D50E-A157-EEF8-F06929837160}"/>
                </a:ext>
              </a:extLst>
            </p:cNvPr>
            <p:cNvCxnSpPr>
              <a:endCxn id="43" idx="0"/>
            </p:cNvCxnSpPr>
            <p:nvPr/>
          </p:nvCxnSpPr>
          <p:spPr>
            <a:xfrm flipH="1">
              <a:off x="8035478" y="5680056"/>
              <a:ext cx="432175" cy="353678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Gerader Verbinder 62">
              <a:extLst>
                <a:ext uri="{FF2B5EF4-FFF2-40B4-BE49-F238E27FC236}">
                  <a16:creationId xmlns:a16="http://schemas.microsoft.com/office/drawing/2014/main" id="{CA428E11-2AB3-D3CC-CCC1-2B6C18E313BF}"/>
                </a:ext>
              </a:extLst>
            </p:cNvPr>
            <p:cNvCxnSpPr>
              <a:stCxn id="10" idx="5"/>
              <a:endCxn id="43" idx="0"/>
            </p:cNvCxnSpPr>
            <p:nvPr/>
          </p:nvCxnSpPr>
          <p:spPr>
            <a:xfrm>
              <a:off x="7512311" y="5665093"/>
              <a:ext cx="523167" cy="3686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Gerader Verbinder 64">
              <a:extLst>
                <a:ext uri="{FF2B5EF4-FFF2-40B4-BE49-F238E27FC236}">
                  <a16:creationId xmlns:a16="http://schemas.microsoft.com/office/drawing/2014/main" id="{600E0DC8-7C87-A3BA-F4B7-9CC82E5DDAAD}"/>
                </a:ext>
              </a:extLst>
            </p:cNvPr>
            <p:cNvCxnSpPr>
              <a:stCxn id="9" idx="5"/>
              <a:endCxn id="43" idx="0"/>
            </p:cNvCxnSpPr>
            <p:nvPr/>
          </p:nvCxnSpPr>
          <p:spPr>
            <a:xfrm>
              <a:off x="6329764" y="5665093"/>
              <a:ext cx="1705714" cy="368641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42642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481CB4FD-821B-FEC2-16B4-0F887632FC42}"/>
              </a:ext>
            </a:extLst>
          </p:cNvPr>
          <p:cNvSpPr txBox="1"/>
          <p:nvPr/>
        </p:nvSpPr>
        <p:spPr>
          <a:xfrm>
            <a:off x="1513142" y="2060585"/>
            <a:ext cx="990553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Ausgangspunkt jedes Stellenwertsystems ist der Zeichenvorrat.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Aus diesem ergibt sich die Zahlenbasis.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Anhand der Zahlenbasis werden Wertigkeiten berechnet.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Stellenwerte errechnen sich aus dem Produkt der Ziffer und der Wertigkeit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82468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EBA40A2D-06B7-ECF9-37A6-F7D0042F4AE5}"/>
              </a:ext>
            </a:extLst>
          </p:cNvPr>
          <p:cNvSpPr txBox="1"/>
          <p:nvPr/>
        </p:nvSpPr>
        <p:spPr>
          <a:xfrm>
            <a:off x="2174644" y="1645732"/>
            <a:ext cx="81948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Bsp. Binärsystem: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Zeichenvorrat: 	0,1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Zahlenbasis: 		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Wertigkeit: 		2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2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2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.....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Stellenwert:		0 * 2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 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+ 1 *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* 0 * 2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...etc.</a:t>
            </a:r>
          </a:p>
        </p:txBody>
      </p:sp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E54D5A17-8514-3138-DB05-5AAB70B961AA}"/>
              </a:ext>
            </a:extLst>
          </p:cNvPr>
          <p:cNvGraphicFramePr>
            <a:graphicFrameLocks noGrp="1"/>
          </p:cNvGraphicFramePr>
          <p:nvPr/>
        </p:nvGraphicFramePr>
        <p:xfrm>
          <a:off x="2031999" y="4459168"/>
          <a:ext cx="812800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268904907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309694719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2262315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46240794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1665275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58283135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3779083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baseline="40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771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285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007332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pPr algn="ctr"/>
                      <a:r>
                        <a:rPr lang="de-DE" dirty="0"/>
                        <a:t>64 + 32 + 8 + 2 = 106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624335"/>
                  </a:ext>
                </a:extLst>
              </a:tr>
            </a:tbl>
          </a:graphicData>
        </a:graphic>
      </p:graphicFrame>
      <p:sp>
        <p:nvSpPr>
          <p:cNvPr id="4" name="Textfeld 3">
            <a:extLst>
              <a:ext uri="{FF2B5EF4-FFF2-40B4-BE49-F238E27FC236}">
                <a16:creationId xmlns:a16="http://schemas.microsoft.com/office/drawing/2014/main" id="{E13E0B3E-BF32-791A-A26B-58BC7FA547A7}"/>
              </a:ext>
            </a:extLst>
          </p:cNvPr>
          <p:cNvSpPr txBox="1"/>
          <p:nvPr/>
        </p:nvSpPr>
        <p:spPr>
          <a:xfrm>
            <a:off x="2031999" y="4089836"/>
            <a:ext cx="2002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Bsp.: Zahl 106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37523F4-E200-19D0-E0A7-8388155AF1AD}"/>
              </a:ext>
            </a:extLst>
          </p:cNvPr>
          <p:cNvSpPr txBox="1"/>
          <p:nvPr/>
        </p:nvSpPr>
        <p:spPr>
          <a:xfrm>
            <a:off x="4564939" y="6127194"/>
            <a:ext cx="30621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Binär 1101010 = 106 Dezimal</a:t>
            </a:r>
          </a:p>
        </p:txBody>
      </p:sp>
    </p:spTree>
    <p:extLst>
      <p:ext uri="{BB962C8B-B14F-4D97-AF65-F5344CB8AC3E}">
        <p14:creationId xmlns:p14="http://schemas.microsoft.com/office/powerpoint/2010/main" val="16719772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4E281ADA-DA78-2F77-0051-6C83F5B4396A}"/>
              </a:ext>
            </a:extLst>
          </p:cNvPr>
          <p:cNvSpPr txBox="1"/>
          <p:nvPr/>
        </p:nvSpPr>
        <p:spPr>
          <a:xfrm>
            <a:off x="2174644" y="1645732"/>
            <a:ext cx="81948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Bsp. Oktalsystem: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Zeichenvorrat: 	0,1,2,3,4,5,6,7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Zahlenbasis: 		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Wertigkeit: 		8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8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8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.....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Stellenwert:		0 * 8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 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+ 1 *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8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* 0 * 8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...etc.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BE0D55C-5CAD-8195-7334-B2F525B5751D}"/>
              </a:ext>
            </a:extLst>
          </p:cNvPr>
          <p:cNvGraphicFramePr>
            <a:graphicFrameLocks noGrp="1"/>
          </p:cNvGraphicFramePr>
          <p:nvPr/>
        </p:nvGraphicFramePr>
        <p:xfrm>
          <a:off x="2031999" y="4459168"/>
          <a:ext cx="8128001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1143">
                  <a:extLst>
                    <a:ext uri="{9D8B030D-6E8A-4147-A177-3AD203B41FA5}">
                      <a16:colId xmlns:a16="http://schemas.microsoft.com/office/drawing/2014/main" val="2689049076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309694719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2262315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46240794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1665275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58283135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3779083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  <a:r>
                        <a:rPr lang="de-DE" baseline="40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771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262.144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32.768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4096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285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007332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pPr algn="ctr"/>
                      <a:r>
                        <a:rPr lang="de-DE" dirty="0"/>
                        <a:t>1536 + 64 + 56 + 1 = 1657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624335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D37D13F6-F590-D22B-120A-ED0B93749F10}"/>
              </a:ext>
            </a:extLst>
          </p:cNvPr>
          <p:cNvSpPr txBox="1"/>
          <p:nvPr/>
        </p:nvSpPr>
        <p:spPr>
          <a:xfrm>
            <a:off x="2031999" y="4089836"/>
            <a:ext cx="2002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Bsp.: Zahl 1657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BB54A0B-A388-69D5-D38D-BFF2D3B26E0C}"/>
              </a:ext>
            </a:extLst>
          </p:cNvPr>
          <p:cNvSpPr txBox="1"/>
          <p:nvPr/>
        </p:nvSpPr>
        <p:spPr>
          <a:xfrm>
            <a:off x="4564939" y="6127194"/>
            <a:ext cx="28305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Oktal 3171 = 1657 Dezimal</a:t>
            </a:r>
          </a:p>
        </p:txBody>
      </p:sp>
    </p:spTree>
    <p:extLst>
      <p:ext uri="{BB962C8B-B14F-4D97-AF65-F5344CB8AC3E}">
        <p14:creationId xmlns:p14="http://schemas.microsoft.com/office/powerpoint/2010/main" val="28258042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4E281ADA-DA78-2F77-0051-6C83F5B4396A}"/>
              </a:ext>
            </a:extLst>
          </p:cNvPr>
          <p:cNvSpPr txBox="1"/>
          <p:nvPr/>
        </p:nvSpPr>
        <p:spPr>
          <a:xfrm>
            <a:off x="2174644" y="1645732"/>
            <a:ext cx="819487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Bsp. Hexadezimalsystem: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Zeichenvorrat: 	0,1,2,3,4,5,6,7,8,9,A,B,C,D,E,F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Zahlenbasis: 		16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Wertigkeit: 		16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16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16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.....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Stellenwert:		0 * 16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 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+ 1 *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* 0 * 16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...etc.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BE0D55C-5CAD-8195-7334-B2F525B5751D}"/>
              </a:ext>
            </a:extLst>
          </p:cNvPr>
          <p:cNvGraphicFramePr>
            <a:graphicFrameLocks noGrp="1"/>
          </p:cNvGraphicFramePr>
          <p:nvPr/>
        </p:nvGraphicFramePr>
        <p:xfrm>
          <a:off x="2031999" y="4459168"/>
          <a:ext cx="8357462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36992">
                  <a:extLst>
                    <a:ext uri="{9D8B030D-6E8A-4147-A177-3AD203B41FA5}">
                      <a16:colId xmlns:a16="http://schemas.microsoft.com/office/drawing/2014/main" val="2689049076"/>
                    </a:ext>
                  </a:extLst>
                </a:gridCol>
                <a:gridCol w="1214755">
                  <a:extLst>
                    <a:ext uri="{9D8B030D-6E8A-4147-A177-3AD203B41FA5}">
                      <a16:colId xmlns:a16="http://schemas.microsoft.com/office/drawing/2014/main" val="1309694719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2262315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1462407948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4116652750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582831352"/>
                    </a:ext>
                  </a:extLst>
                </a:gridCol>
                <a:gridCol w="1161143">
                  <a:extLst>
                    <a:ext uri="{9D8B030D-6E8A-4147-A177-3AD203B41FA5}">
                      <a16:colId xmlns:a16="http://schemas.microsoft.com/office/drawing/2014/main" val="337790834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</a:t>
                      </a:r>
                      <a:r>
                        <a:rPr lang="de-DE" baseline="40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37718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16.777.216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1.048.576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65.535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4.096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0285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3007332"/>
                  </a:ext>
                </a:extLst>
              </a:tr>
              <a:tr h="370840">
                <a:tc gridSpan="7">
                  <a:txBody>
                    <a:bodyPr/>
                    <a:lstStyle/>
                    <a:p>
                      <a:pPr algn="ctr"/>
                      <a:r>
                        <a:rPr lang="de-DE" dirty="0"/>
                        <a:t>4096 + 2048 + 192 + 15 = 6351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9624335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D37D13F6-F590-D22B-120A-ED0B93749F10}"/>
              </a:ext>
            </a:extLst>
          </p:cNvPr>
          <p:cNvSpPr txBox="1"/>
          <p:nvPr/>
        </p:nvSpPr>
        <p:spPr>
          <a:xfrm>
            <a:off x="2031999" y="4089836"/>
            <a:ext cx="20024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Bsp.: Zahl 6351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ABB54A0B-A388-69D5-D38D-BFF2D3B26E0C}"/>
              </a:ext>
            </a:extLst>
          </p:cNvPr>
          <p:cNvSpPr txBox="1"/>
          <p:nvPr/>
        </p:nvSpPr>
        <p:spPr>
          <a:xfrm>
            <a:off x="4564939" y="6127194"/>
            <a:ext cx="27140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Hex 18CF = 6351 Dezimal</a:t>
            </a:r>
          </a:p>
        </p:txBody>
      </p:sp>
    </p:spTree>
    <p:extLst>
      <p:ext uri="{BB962C8B-B14F-4D97-AF65-F5344CB8AC3E}">
        <p14:creationId xmlns:p14="http://schemas.microsoft.com/office/powerpoint/2010/main" val="98427290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4E281ADA-DA78-2F77-0051-6C83F5B4396A}"/>
              </a:ext>
            </a:extLst>
          </p:cNvPr>
          <p:cNvSpPr txBox="1"/>
          <p:nvPr/>
        </p:nvSpPr>
        <p:spPr>
          <a:xfrm>
            <a:off x="0" y="1614002"/>
            <a:ext cx="1219200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Wertebereiche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und Kombinationsmöglichkeiten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AFF9B6A2-FDF9-296B-EED1-F37C45DFE6B7}"/>
              </a:ext>
            </a:extLst>
          </p:cNvPr>
          <p:cNvSpPr txBox="1"/>
          <p:nvPr/>
        </p:nvSpPr>
        <p:spPr>
          <a:xfrm>
            <a:off x="956930" y="2796661"/>
            <a:ext cx="10611293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Der 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Wertebereich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sind die möglichen 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Kombinationen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, die mit einem bestimmten Zeichenvorrat und einer gegebenen Anzahl an Stellen möglich ist.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BFAB9D6D-B0DF-BFA7-8DB6-3B99AF9DFEA9}"/>
              </a:ext>
            </a:extLst>
          </p:cNvPr>
          <p:cNvSpPr txBox="1"/>
          <p:nvPr/>
        </p:nvSpPr>
        <p:spPr>
          <a:xfrm>
            <a:off x="212651" y="2550439"/>
            <a:ext cx="48603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80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!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3E0CB85-2D80-B9FD-2417-4CB17BF55212}"/>
              </a:ext>
            </a:extLst>
          </p:cNvPr>
          <p:cNvSpPr txBox="1"/>
          <p:nvPr/>
        </p:nvSpPr>
        <p:spPr>
          <a:xfrm>
            <a:off x="1041989" y="4019107"/>
            <a:ext cx="1040927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Bsp.: 	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Wie viele Kombinationsmöglichkeiten in welchem Wertebereich gibt es 	bei einer Dezimalzahl mit 2 Stellen und einer Dualzahl mit 3 Stellen?</a:t>
            </a:r>
            <a:endParaRPr kumimoji="0" lang="de-DE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graphicFrame>
        <p:nvGraphicFramePr>
          <p:cNvPr id="11" name="Tabelle 10">
            <a:extLst>
              <a:ext uri="{FF2B5EF4-FFF2-40B4-BE49-F238E27FC236}">
                <a16:creationId xmlns:a16="http://schemas.microsoft.com/office/drawing/2014/main" id="{838D064E-1352-CAAC-5EE2-CFFF55FA2959}"/>
              </a:ext>
            </a:extLst>
          </p:cNvPr>
          <p:cNvGraphicFramePr>
            <a:graphicFrameLocks noGrp="1"/>
          </p:cNvGraphicFramePr>
          <p:nvPr/>
        </p:nvGraphicFramePr>
        <p:xfrm>
          <a:off x="1405161" y="5158937"/>
          <a:ext cx="9381677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3397">
                  <a:extLst>
                    <a:ext uri="{9D8B030D-6E8A-4147-A177-3AD203B41FA5}">
                      <a16:colId xmlns:a16="http://schemas.microsoft.com/office/drawing/2014/main" val="3483800165"/>
                    </a:ext>
                  </a:extLst>
                </a:gridCol>
                <a:gridCol w="1837070">
                  <a:extLst>
                    <a:ext uri="{9D8B030D-6E8A-4147-A177-3AD203B41FA5}">
                      <a16:colId xmlns:a16="http://schemas.microsoft.com/office/drawing/2014/main" val="3360739559"/>
                    </a:ext>
                  </a:extLst>
                </a:gridCol>
                <a:gridCol w="1837070">
                  <a:extLst>
                    <a:ext uri="{9D8B030D-6E8A-4147-A177-3AD203B41FA5}">
                      <a16:colId xmlns:a16="http://schemas.microsoft.com/office/drawing/2014/main" val="385878923"/>
                    </a:ext>
                  </a:extLst>
                </a:gridCol>
                <a:gridCol w="1837070">
                  <a:extLst>
                    <a:ext uri="{9D8B030D-6E8A-4147-A177-3AD203B41FA5}">
                      <a16:colId xmlns:a16="http://schemas.microsoft.com/office/drawing/2014/main" val="3736100420"/>
                    </a:ext>
                  </a:extLst>
                </a:gridCol>
                <a:gridCol w="1837070">
                  <a:extLst>
                    <a:ext uri="{9D8B030D-6E8A-4147-A177-3AD203B41FA5}">
                      <a16:colId xmlns:a16="http://schemas.microsoft.com/office/drawing/2014/main" val="5675965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Wertebereich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Kombinationen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992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Dezimal 2 Stellen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0 - 99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2</a:t>
                      </a:r>
                      <a:r>
                        <a:rPr lang="de-DE" dirty="0"/>
                        <a:t> = 100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929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Binärzahl 3 Stellen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0 - 7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baseline="30000" dirty="0"/>
                        <a:t>3</a:t>
                      </a:r>
                      <a:r>
                        <a:rPr lang="de-DE" dirty="0"/>
                        <a:t> = 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3644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4197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02DDAD0-82FB-A41E-723B-4D4328B7FC1B}"/>
              </a:ext>
            </a:extLst>
          </p:cNvPr>
          <p:cNvSpPr txBox="1"/>
          <p:nvPr/>
        </p:nvSpPr>
        <p:spPr>
          <a:xfrm>
            <a:off x="1046602" y="2115238"/>
            <a:ext cx="1058720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Bit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	– </a:t>
            </a:r>
            <a:r>
              <a:rPr kumimoji="0" lang="de-DE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Bi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nary Digi</a:t>
            </a:r>
            <a:r>
              <a:rPr kumimoji="0" lang="de-DE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t 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– kleinste digitale Informationseinheit. 0/1.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Byte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	- Byte fasst 8 Bit zu einer Informationseinheit zusammen. 1 Byte = 8 Bit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22E2FFBA-4262-7DB0-C711-A07FEE08B92A}"/>
              </a:ext>
            </a:extLst>
          </p:cNvPr>
          <p:cNvGraphicFramePr>
            <a:graphicFrameLocks noGrp="1"/>
          </p:cNvGraphicFramePr>
          <p:nvPr/>
        </p:nvGraphicFramePr>
        <p:xfrm>
          <a:off x="1114963" y="3429000"/>
          <a:ext cx="9962073" cy="2286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4271">
                  <a:extLst>
                    <a:ext uri="{9D8B030D-6E8A-4147-A177-3AD203B41FA5}">
                      <a16:colId xmlns:a16="http://schemas.microsoft.com/office/drawing/2014/main" val="3599268478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617574252"/>
                    </a:ext>
                  </a:extLst>
                </a:gridCol>
                <a:gridCol w="857885">
                  <a:extLst>
                    <a:ext uri="{9D8B030D-6E8A-4147-A177-3AD203B41FA5}">
                      <a16:colId xmlns:a16="http://schemas.microsoft.com/office/drawing/2014/main" val="3887881991"/>
                    </a:ext>
                  </a:extLst>
                </a:gridCol>
                <a:gridCol w="168774">
                  <a:extLst>
                    <a:ext uri="{9D8B030D-6E8A-4147-A177-3AD203B41FA5}">
                      <a16:colId xmlns:a16="http://schemas.microsoft.com/office/drawing/2014/main" val="4103476357"/>
                    </a:ext>
                  </a:extLst>
                </a:gridCol>
                <a:gridCol w="1756537">
                  <a:extLst>
                    <a:ext uri="{9D8B030D-6E8A-4147-A177-3AD203B41FA5}">
                      <a16:colId xmlns:a16="http://schemas.microsoft.com/office/drawing/2014/main" val="3710463"/>
                    </a:ext>
                  </a:extLst>
                </a:gridCol>
                <a:gridCol w="868680">
                  <a:extLst>
                    <a:ext uri="{9D8B030D-6E8A-4147-A177-3AD203B41FA5}">
                      <a16:colId xmlns:a16="http://schemas.microsoft.com/office/drawing/2014/main" val="2615523565"/>
                    </a:ext>
                  </a:extLst>
                </a:gridCol>
                <a:gridCol w="857885">
                  <a:extLst>
                    <a:ext uri="{9D8B030D-6E8A-4147-A177-3AD203B41FA5}">
                      <a16:colId xmlns:a16="http://schemas.microsoft.com/office/drawing/2014/main" val="2055399095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1127713773"/>
                    </a:ext>
                  </a:extLst>
                </a:gridCol>
                <a:gridCol w="2211081">
                  <a:extLst>
                    <a:ext uri="{9D8B030D-6E8A-4147-A177-3AD203B41FA5}">
                      <a16:colId xmlns:a16="http://schemas.microsoft.com/office/drawing/2014/main" val="1687190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sz="2400" dirty="0"/>
                        <a:t>Dezimalpräfix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Abk.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Byte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5">
                  <a:txBody>
                    <a:bodyPr/>
                    <a:lstStyle/>
                    <a:p>
                      <a:endParaRPr lang="de-DE" sz="2400" b="0" dirty="0">
                        <a:solidFill>
                          <a:srgbClr val="0070C0"/>
                        </a:solidFill>
                        <a:highlight>
                          <a:srgbClr val="00FF00"/>
                        </a:highlight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4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Binärpräfix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Abk.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Byte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de-DE" sz="2400" b="0" kern="1200" noProof="0" dirty="0">
                        <a:solidFill>
                          <a:srgbClr val="0070C0"/>
                        </a:solidFill>
                        <a:highlight>
                          <a:srgbClr val="00FF00"/>
                        </a:highlight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Angabe in Bit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24141575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/>
                        <a:t>Kilo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kB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10</a:t>
                      </a:r>
                      <a:r>
                        <a:rPr lang="de-DE" sz="2400" baseline="40000" dirty="0"/>
                        <a:t>3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dirty="0">
                        <a:highlight>
                          <a:srgbClr val="0000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err="1"/>
                        <a:t>Kibi</a:t>
                      </a:r>
                      <a:endParaRPr lang="de-D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 err="1"/>
                        <a:t>KiB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2</a:t>
                      </a:r>
                      <a:r>
                        <a:rPr lang="de-DE" sz="2400" baseline="30000" dirty="0"/>
                        <a:t>10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/>
                        <a:t>KiBit</a:t>
                      </a:r>
                      <a:endParaRPr lang="de-D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4557393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 err="1"/>
                        <a:t>Mega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MB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dirty="0"/>
                        <a:t>10</a:t>
                      </a:r>
                      <a:r>
                        <a:rPr lang="de-DE" sz="2400" baseline="40000" dirty="0"/>
                        <a:t>6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2400" dirty="0">
                        <a:highlight>
                          <a:srgbClr val="0000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err="1"/>
                        <a:t>Mebi</a:t>
                      </a:r>
                      <a:endParaRPr lang="de-D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MiB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dirty="0"/>
                        <a:t>2</a:t>
                      </a:r>
                      <a:r>
                        <a:rPr lang="de-DE" sz="2400" baseline="30000" dirty="0"/>
                        <a:t>20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err="1"/>
                        <a:t>MiBit</a:t>
                      </a:r>
                      <a:endParaRPr lang="de-D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7785983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 err="1"/>
                        <a:t>Giga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GB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dirty="0"/>
                        <a:t>10</a:t>
                      </a:r>
                      <a:r>
                        <a:rPr lang="de-DE" sz="2400" baseline="40000" dirty="0"/>
                        <a:t>9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2400" dirty="0">
                        <a:highlight>
                          <a:srgbClr val="0000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err="1"/>
                        <a:t>Gibi</a:t>
                      </a:r>
                      <a:endParaRPr lang="de-D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 err="1"/>
                        <a:t>GiB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dirty="0"/>
                        <a:t>2</a:t>
                      </a:r>
                      <a:r>
                        <a:rPr lang="de-DE" sz="2400" baseline="30000" dirty="0"/>
                        <a:t>30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err="1"/>
                        <a:t>GiBit</a:t>
                      </a:r>
                      <a:endParaRPr lang="de-D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9722252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sz="2400" dirty="0" err="1"/>
                        <a:t>Tera</a:t>
                      </a:r>
                      <a:endParaRPr lang="de-DE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TB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dirty="0"/>
                        <a:t>10</a:t>
                      </a:r>
                      <a:r>
                        <a:rPr lang="de-DE" sz="2400" baseline="40000" dirty="0"/>
                        <a:t>12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endParaRPr lang="de-DE" sz="2400" dirty="0">
                        <a:highlight>
                          <a:srgbClr val="000000"/>
                        </a:highlight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err="1"/>
                        <a:t>Tebi</a:t>
                      </a:r>
                      <a:endParaRPr lang="de-D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dirty="0"/>
                        <a:t>TiB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400" dirty="0"/>
                        <a:t>2</a:t>
                      </a:r>
                      <a:r>
                        <a:rPr lang="de-DE" sz="2400" baseline="30000" dirty="0"/>
                        <a:t>40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de-DE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highlight>
                          <a:srgbClr val="00FF00"/>
                        </a:highlight>
                        <a:uLnTx/>
                        <a:uFillTx/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2400" dirty="0" err="1"/>
                        <a:t>TiBit</a:t>
                      </a:r>
                      <a:endParaRPr lang="de-DE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924463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7765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B48887A3-AFA1-123F-B7F2-C4A330C359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7098" y="1909550"/>
            <a:ext cx="9697803" cy="30388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53155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4DE8D10D-634C-6AA2-19E0-E4255FA5C4AC}"/>
              </a:ext>
            </a:extLst>
          </p:cNvPr>
          <p:cNvSpPr txBox="1"/>
          <p:nvPr/>
        </p:nvSpPr>
        <p:spPr>
          <a:xfrm>
            <a:off x="1733105" y="2392774"/>
            <a:ext cx="928222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Wandeln Sie folgende Binärzahlen in Dezimalzahlen um: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D5047B1-78FB-3C15-FCA4-4FE30D4221FA}"/>
              </a:ext>
            </a:extLst>
          </p:cNvPr>
          <p:cNvSpPr txBox="1"/>
          <p:nvPr/>
        </p:nvSpPr>
        <p:spPr>
          <a:xfrm>
            <a:off x="5166912" y="3429000"/>
            <a:ext cx="152096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0001	=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0101	=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1111	=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1010	=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0011	=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414C194E-5F47-65BD-ECC1-CD11950E3BFF}"/>
              </a:ext>
            </a:extLst>
          </p:cNvPr>
          <p:cNvSpPr txBox="1"/>
          <p:nvPr/>
        </p:nvSpPr>
        <p:spPr>
          <a:xfrm>
            <a:off x="6687880" y="3429000"/>
            <a:ext cx="51488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7535745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4DE8D10D-634C-6AA2-19E0-E4255FA5C4AC}"/>
              </a:ext>
            </a:extLst>
          </p:cNvPr>
          <p:cNvSpPr txBox="1"/>
          <p:nvPr/>
        </p:nvSpPr>
        <p:spPr>
          <a:xfrm>
            <a:off x="1318438" y="2639774"/>
            <a:ext cx="100477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Wandeln Sie folgende Hexadezimalzahlen in Dezimalzahlen um: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D5047B1-78FB-3C15-FCA4-4FE30D4221FA}"/>
              </a:ext>
            </a:extLst>
          </p:cNvPr>
          <p:cNvSpPr txBox="1"/>
          <p:nvPr/>
        </p:nvSpPr>
        <p:spPr>
          <a:xfrm>
            <a:off x="4968608" y="3660354"/>
            <a:ext cx="164484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0001	=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000F	=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001C	=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00FF	=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007F	= 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F10B53C8-CCAE-9BD9-A244-BB29AAEE254C}"/>
              </a:ext>
            </a:extLst>
          </p:cNvPr>
          <p:cNvSpPr txBox="1"/>
          <p:nvPr/>
        </p:nvSpPr>
        <p:spPr>
          <a:xfrm>
            <a:off x="6613451" y="3660354"/>
            <a:ext cx="67999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255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127</a:t>
            </a:r>
          </a:p>
        </p:txBody>
      </p:sp>
    </p:spTree>
    <p:extLst>
      <p:ext uri="{BB962C8B-B14F-4D97-AF65-F5344CB8AC3E}">
        <p14:creationId xmlns:p14="http://schemas.microsoft.com/office/powerpoint/2010/main" val="2627130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E96580A7-1E64-5B7F-B329-1A6622A99835}"/>
              </a:ext>
            </a:extLst>
          </p:cNvPr>
          <p:cNvSpPr txBox="1"/>
          <p:nvPr/>
        </p:nvSpPr>
        <p:spPr>
          <a:xfrm>
            <a:off x="2773346" y="1186760"/>
            <a:ext cx="7063992" cy="5570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3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Inhalt: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Zahlensysteme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Speicherbedarf von Bilddokumenten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Speicherbedarf von Datendateien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Berechnungen zur Datenübertragung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Binäre Schaltlogik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Elektrische Leistung und Energie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Berechnen von USV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de-DE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768693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4DE8D10D-634C-6AA2-19E0-E4255FA5C4AC}"/>
              </a:ext>
            </a:extLst>
          </p:cNvPr>
          <p:cNvSpPr txBox="1"/>
          <p:nvPr/>
        </p:nvSpPr>
        <p:spPr>
          <a:xfrm>
            <a:off x="1456660" y="2679853"/>
            <a:ext cx="9664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Wandeln Sie folgende Binärzahlen in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HexaDezimalzahlen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um: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BD5047B1-78FB-3C15-FCA4-4FE30D4221FA}"/>
              </a:ext>
            </a:extLst>
          </p:cNvPr>
          <p:cNvSpPr txBox="1"/>
          <p:nvPr/>
        </p:nvSpPr>
        <p:spPr>
          <a:xfrm>
            <a:off x="4968608" y="3660354"/>
            <a:ext cx="151725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0001	=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0010	=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1011	=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1111	=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0110	= </a:t>
            </a:r>
          </a:p>
        </p:txBody>
      </p:sp>
      <p:sp>
        <p:nvSpPr>
          <p:cNvPr id="2" name="Textfeld 1">
            <a:extLst>
              <a:ext uri="{FF2B5EF4-FFF2-40B4-BE49-F238E27FC236}">
                <a16:creationId xmlns:a16="http://schemas.microsoft.com/office/drawing/2014/main" id="{E90DFF7D-EC93-747F-9AD6-8019E876E4BA}"/>
              </a:ext>
            </a:extLst>
          </p:cNvPr>
          <p:cNvSpPr txBox="1"/>
          <p:nvPr/>
        </p:nvSpPr>
        <p:spPr>
          <a:xfrm>
            <a:off x="6485860" y="3660354"/>
            <a:ext cx="3706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31763280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6BE7FFD2-9D0B-B308-2E50-B0AC6E8FC00C}"/>
              </a:ext>
            </a:extLst>
          </p:cNvPr>
          <p:cNvSpPr txBox="1"/>
          <p:nvPr/>
        </p:nvSpPr>
        <p:spPr>
          <a:xfrm>
            <a:off x="85060" y="2020863"/>
            <a:ext cx="121920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Wie viele Bit sind notwendig,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um den ASCII-Zeichensatz mit 128 Zeichen codieren zu können?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C2724876-E642-FBE2-CD6A-32C953EA383E}"/>
              </a:ext>
            </a:extLst>
          </p:cNvPr>
          <p:cNvGraphicFramePr>
            <a:graphicFrameLocks noGrp="1"/>
          </p:cNvGraphicFramePr>
          <p:nvPr/>
        </p:nvGraphicFramePr>
        <p:xfrm>
          <a:off x="2560671" y="3153867"/>
          <a:ext cx="734828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7070">
                  <a:extLst>
                    <a:ext uri="{9D8B030D-6E8A-4147-A177-3AD203B41FA5}">
                      <a16:colId xmlns:a16="http://schemas.microsoft.com/office/drawing/2014/main" val="3360739559"/>
                    </a:ext>
                  </a:extLst>
                </a:gridCol>
                <a:gridCol w="1837070">
                  <a:extLst>
                    <a:ext uri="{9D8B030D-6E8A-4147-A177-3AD203B41FA5}">
                      <a16:colId xmlns:a16="http://schemas.microsoft.com/office/drawing/2014/main" val="385878923"/>
                    </a:ext>
                  </a:extLst>
                </a:gridCol>
                <a:gridCol w="1837070">
                  <a:extLst>
                    <a:ext uri="{9D8B030D-6E8A-4147-A177-3AD203B41FA5}">
                      <a16:colId xmlns:a16="http://schemas.microsoft.com/office/drawing/2014/main" val="3736100420"/>
                    </a:ext>
                  </a:extLst>
                </a:gridCol>
                <a:gridCol w="1837070">
                  <a:extLst>
                    <a:ext uri="{9D8B030D-6E8A-4147-A177-3AD203B41FA5}">
                      <a16:colId xmlns:a16="http://schemas.microsoft.com/office/drawing/2014/main" val="5675965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Min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Max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Wertebereich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Kombinationen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9920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0 - 127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09293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83364460"/>
                  </a:ext>
                </a:extLst>
              </a:tr>
            </a:tbl>
          </a:graphicData>
        </a:graphic>
      </p:graphicFrame>
      <p:graphicFrame>
        <p:nvGraphicFramePr>
          <p:cNvPr id="5" name="Tabelle 4">
            <a:extLst>
              <a:ext uri="{FF2B5EF4-FFF2-40B4-BE49-F238E27FC236}">
                <a16:creationId xmlns:a16="http://schemas.microsoft.com/office/drawing/2014/main" id="{A3DA089C-B50E-E0F1-CF1A-4CA193D56CD9}"/>
              </a:ext>
            </a:extLst>
          </p:cNvPr>
          <p:cNvGraphicFramePr>
            <a:graphicFrameLocks noGrp="1"/>
          </p:cNvGraphicFramePr>
          <p:nvPr/>
        </p:nvGraphicFramePr>
        <p:xfrm>
          <a:off x="2742017" y="5217237"/>
          <a:ext cx="7112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89000">
                  <a:extLst>
                    <a:ext uri="{9D8B030D-6E8A-4147-A177-3AD203B41FA5}">
                      <a16:colId xmlns:a16="http://schemas.microsoft.com/office/drawing/2014/main" val="4173154435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9950037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96624800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4238643897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320194421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1307678420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2839226614"/>
                    </a:ext>
                  </a:extLst>
                </a:gridCol>
                <a:gridCol w="889000">
                  <a:extLst>
                    <a:ext uri="{9D8B030D-6E8A-4147-A177-3AD203B41FA5}">
                      <a16:colId xmlns:a16="http://schemas.microsoft.com/office/drawing/2014/main" val="368359363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baseline="40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6318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24729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1966646"/>
                  </a:ext>
                </a:extLst>
              </a:tr>
              <a:tr h="370840">
                <a:tc gridSpan="8">
                  <a:txBody>
                    <a:bodyPr/>
                    <a:lstStyle/>
                    <a:p>
                      <a:pPr algn="ctr"/>
                      <a:r>
                        <a:rPr lang="de-DE" dirty="0"/>
                        <a:t>64 + 32 + 16 + 8 + 4 + 2 + 1 = 127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1073475"/>
                  </a:ext>
                </a:extLst>
              </a:tr>
            </a:tbl>
          </a:graphicData>
        </a:graphic>
      </p:graphicFrame>
      <p:sp>
        <p:nvSpPr>
          <p:cNvPr id="6" name="Textfeld 5">
            <a:extLst>
              <a:ext uri="{FF2B5EF4-FFF2-40B4-BE49-F238E27FC236}">
                <a16:creationId xmlns:a16="http://schemas.microsoft.com/office/drawing/2014/main" id="{82DBAE13-058E-A33A-3705-3C776343F588}"/>
              </a:ext>
            </a:extLst>
          </p:cNvPr>
          <p:cNvSpPr txBox="1"/>
          <p:nvPr/>
        </p:nvSpPr>
        <p:spPr>
          <a:xfrm>
            <a:off x="3064468" y="4588947"/>
            <a:ext cx="623318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Suche die erste Potenz die &gt;= der gesuchten Anzahl ist.</a:t>
            </a:r>
          </a:p>
        </p:txBody>
      </p:sp>
      <p:grpSp>
        <p:nvGrpSpPr>
          <p:cNvPr id="16" name="Gruppieren 15">
            <a:extLst>
              <a:ext uri="{FF2B5EF4-FFF2-40B4-BE49-F238E27FC236}">
                <a16:creationId xmlns:a16="http://schemas.microsoft.com/office/drawing/2014/main" id="{817BA130-F679-8BED-930C-ED0124B4B4A0}"/>
              </a:ext>
            </a:extLst>
          </p:cNvPr>
          <p:cNvGrpSpPr/>
          <p:nvPr/>
        </p:nvGrpSpPr>
        <p:grpSpPr>
          <a:xfrm>
            <a:off x="157064" y="4768450"/>
            <a:ext cx="3241537" cy="682698"/>
            <a:chOff x="157064" y="4768450"/>
            <a:chExt cx="3241537" cy="682698"/>
          </a:xfrm>
        </p:grpSpPr>
        <p:sp>
          <p:nvSpPr>
            <p:cNvPr id="7" name="Ellipse 6">
              <a:extLst>
                <a:ext uri="{FF2B5EF4-FFF2-40B4-BE49-F238E27FC236}">
                  <a16:creationId xmlns:a16="http://schemas.microsoft.com/office/drawing/2014/main" id="{7F4EC2DC-A2BE-DCA8-122F-FC0DEEA56871}"/>
                </a:ext>
              </a:extLst>
            </p:cNvPr>
            <p:cNvSpPr/>
            <p:nvPr/>
          </p:nvSpPr>
          <p:spPr>
            <a:xfrm>
              <a:off x="3104708" y="5150087"/>
              <a:ext cx="293893" cy="3010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cxnSp>
          <p:nvCxnSpPr>
            <p:cNvPr id="9" name="Gerader Verbinder 8">
              <a:extLst>
                <a:ext uri="{FF2B5EF4-FFF2-40B4-BE49-F238E27FC236}">
                  <a16:creationId xmlns:a16="http://schemas.microsoft.com/office/drawing/2014/main" id="{EF2E51CD-58D8-F426-18EE-77A9BE44EAA0}"/>
                </a:ext>
              </a:extLst>
            </p:cNvPr>
            <p:cNvCxnSpPr>
              <a:cxnSpLocks/>
              <a:stCxn id="7" idx="1"/>
              <a:endCxn id="10" idx="3"/>
            </p:cNvCxnSpPr>
            <p:nvPr/>
          </p:nvCxnSpPr>
          <p:spPr>
            <a:xfrm flipH="1" flipV="1">
              <a:off x="2560671" y="5091616"/>
              <a:ext cx="587077" cy="102560"/>
            </a:xfrm>
            <a:prstGeom prst="line">
              <a:avLst/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feld 9">
              <a:extLst>
                <a:ext uri="{FF2B5EF4-FFF2-40B4-BE49-F238E27FC236}">
                  <a16:creationId xmlns:a16="http://schemas.microsoft.com/office/drawing/2014/main" id="{1266CB5E-AB79-9103-412F-9708A6A662B9}"/>
                </a:ext>
              </a:extLst>
            </p:cNvPr>
            <p:cNvSpPr txBox="1"/>
            <p:nvPr/>
          </p:nvSpPr>
          <p:spPr>
            <a:xfrm>
              <a:off x="157064" y="4768450"/>
              <a:ext cx="2403607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Potenz gibt die Anzahl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der nötigen Stellen an.</a:t>
              </a:r>
            </a:p>
          </p:txBody>
        </p:sp>
      </p:grpSp>
      <p:sp>
        <p:nvSpPr>
          <p:cNvPr id="2" name="Rechteck 1">
            <a:extLst>
              <a:ext uri="{FF2B5EF4-FFF2-40B4-BE49-F238E27FC236}">
                <a16:creationId xmlns:a16="http://schemas.microsoft.com/office/drawing/2014/main" id="{176F8084-D3D0-A9FC-C2A2-2FCA0E9B4325}"/>
              </a:ext>
            </a:extLst>
          </p:cNvPr>
          <p:cNvSpPr/>
          <p:nvPr/>
        </p:nvSpPr>
        <p:spPr>
          <a:xfrm>
            <a:off x="2532638" y="3069715"/>
            <a:ext cx="1879873" cy="11935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8" name="Rechteck 7">
            <a:extLst>
              <a:ext uri="{FF2B5EF4-FFF2-40B4-BE49-F238E27FC236}">
                <a16:creationId xmlns:a16="http://schemas.microsoft.com/office/drawing/2014/main" id="{4415067C-D214-F48B-4028-D62CDE62C386}"/>
              </a:ext>
            </a:extLst>
          </p:cNvPr>
          <p:cNvSpPr/>
          <p:nvPr/>
        </p:nvSpPr>
        <p:spPr>
          <a:xfrm>
            <a:off x="4387428" y="3095870"/>
            <a:ext cx="1879873" cy="11935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C0F74934-E28C-AE4F-DAF4-3EC196EB4F57}"/>
              </a:ext>
            </a:extLst>
          </p:cNvPr>
          <p:cNvSpPr/>
          <p:nvPr/>
        </p:nvSpPr>
        <p:spPr>
          <a:xfrm>
            <a:off x="6242218" y="3113338"/>
            <a:ext cx="3666733" cy="119357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624979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8AFDDCAE-A30F-415D-FF56-C3E1F4CB31FA}"/>
              </a:ext>
            </a:extLst>
          </p:cNvPr>
          <p:cNvSpPr txBox="1"/>
          <p:nvPr/>
        </p:nvSpPr>
        <p:spPr>
          <a:xfrm>
            <a:off x="1073889" y="2148627"/>
            <a:ext cx="10664456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Wie viele unterschiedliche Werte sind mit einer dezimalen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PIN-Nummer mit 5 Stellen möglich?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EAC6A22A-9B36-C69E-6785-8C96A042B7D8}"/>
              </a:ext>
            </a:extLst>
          </p:cNvPr>
          <p:cNvGraphicFramePr>
            <a:graphicFrameLocks noGrp="1"/>
          </p:cNvGraphicFramePr>
          <p:nvPr/>
        </p:nvGraphicFramePr>
        <p:xfrm>
          <a:off x="2427176" y="4168504"/>
          <a:ext cx="8128002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4667">
                  <a:extLst>
                    <a:ext uri="{9D8B030D-6E8A-4147-A177-3AD203B41FA5}">
                      <a16:colId xmlns:a16="http://schemas.microsoft.com/office/drawing/2014/main" val="2162186262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45794657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755854499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3073585073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510994665"/>
                    </a:ext>
                  </a:extLst>
                </a:gridCol>
                <a:gridCol w="1354667">
                  <a:extLst>
                    <a:ext uri="{9D8B030D-6E8A-4147-A177-3AD203B41FA5}">
                      <a16:colId xmlns:a16="http://schemas.microsoft.com/office/drawing/2014/main" val="18077206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5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4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3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2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1</a:t>
                      </a:r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10</a:t>
                      </a:r>
                      <a:r>
                        <a:rPr lang="de-DE" baseline="30000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44527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067762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5368480"/>
                  </a:ext>
                </a:extLst>
              </a:tr>
            </a:tbl>
          </a:graphicData>
        </a:graphic>
      </p:graphicFrame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AC9CB702-4C42-0337-10B4-578148237411}"/>
              </a:ext>
            </a:extLst>
          </p:cNvPr>
          <p:cNvCxnSpPr>
            <a:cxnSpLocks/>
            <a:stCxn id="5" idx="1"/>
            <a:endCxn id="7" idx="3"/>
          </p:cNvCxnSpPr>
          <p:nvPr/>
        </p:nvCxnSpPr>
        <p:spPr>
          <a:xfrm flipH="1">
            <a:off x="2528773" y="4180993"/>
            <a:ext cx="587077" cy="359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7BB4947D-0857-193C-A9CF-B13AD54BCADC}"/>
              </a:ext>
            </a:extLst>
          </p:cNvPr>
          <p:cNvGrpSpPr/>
          <p:nvPr/>
        </p:nvGrpSpPr>
        <p:grpSpPr>
          <a:xfrm>
            <a:off x="125166" y="3755267"/>
            <a:ext cx="3241537" cy="923330"/>
            <a:chOff x="125166" y="3755267"/>
            <a:chExt cx="3241537" cy="923330"/>
          </a:xfrm>
        </p:grpSpPr>
        <p:sp>
          <p:nvSpPr>
            <p:cNvPr id="5" name="Ellipse 4">
              <a:extLst>
                <a:ext uri="{FF2B5EF4-FFF2-40B4-BE49-F238E27FC236}">
                  <a16:creationId xmlns:a16="http://schemas.microsoft.com/office/drawing/2014/main" id="{0F1C7E7D-29E2-FACE-F5C9-223A49225369}"/>
                </a:ext>
              </a:extLst>
            </p:cNvPr>
            <p:cNvSpPr/>
            <p:nvPr/>
          </p:nvSpPr>
          <p:spPr>
            <a:xfrm>
              <a:off x="3072810" y="4136904"/>
              <a:ext cx="293893" cy="301061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endParaRPr>
            </a:p>
          </p:txBody>
        </p:sp>
        <p:sp>
          <p:nvSpPr>
            <p:cNvPr id="7" name="Textfeld 6">
              <a:extLst>
                <a:ext uri="{FF2B5EF4-FFF2-40B4-BE49-F238E27FC236}">
                  <a16:creationId xmlns:a16="http://schemas.microsoft.com/office/drawing/2014/main" id="{60C9CF62-DC3D-6E64-29C4-0D26CB6FC71F}"/>
                </a:ext>
              </a:extLst>
            </p:cNvPr>
            <p:cNvSpPr txBox="1"/>
            <p:nvPr/>
          </p:nvSpPr>
          <p:spPr>
            <a:xfrm>
              <a:off x="125166" y="3755267"/>
              <a:ext cx="2403607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Potenz gibt die Anzahl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der nötigen Stellen an.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10</a:t>
              </a:r>
              <a:r>
                <a:rPr kumimoji="0" lang="de-DE" sz="1800" b="0" i="0" u="none" strike="noStrike" kern="1200" cap="none" spc="0" normalizeH="0" baseline="3000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5 </a:t>
              </a: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= 100.000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14154368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8E5DDF2-B58E-DDA4-B31F-A6A6158243B2}"/>
              </a:ext>
            </a:extLst>
          </p:cNvPr>
          <p:cNvSpPr txBox="1"/>
          <p:nvPr/>
        </p:nvSpPr>
        <p:spPr>
          <a:xfrm>
            <a:off x="990378" y="1755500"/>
            <a:ext cx="108664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Wie viele unterschiedliche Passwörter sind mit 7 Stellen möglich?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8DE8722-1428-A181-3F89-1193E472EC5C}"/>
              </a:ext>
            </a:extLst>
          </p:cNvPr>
          <p:cNvSpPr txBox="1"/>
          <p:nvPr/>
        </p:nvSpPr>
        <p:spPr>
          <a:xfrm>
            <a:off x="3394645" y="2783497"/>
            <a:ext cx="60579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Anzahl der Stellen bestimmt die Potenz =&gt; 7.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Anzahl der Möglichkeiten =&gt; Basis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</a:t>
            </a:r>
            <a:endParaRPr kumimoji="0" lang="de-DE" sz="24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BC7948A-6BFC-4811-9695-32C25844529B}"/>
              </a:ext>
            </a:extLst>
          </p:cNvPr>
          <p:cNvSpPr txBox="1"/>
          <p:nvPr/>
        </p:nvSpPr>
        <p:spPr>
          <a:xfrm>
            <a:off x="1509824" y="4119271"/>
            <a:ext cx="9516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Ergebnis ist ohne Angabe des Zeichenvorrates nicht möglich.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593F13F-DEEF-59A9-5C2A-1D47575F0FD3}"/>
              </a:ext>
            </a:extLst>
          </p:cNvPr>
          <p:cNvSpPr txBox="1"/>
          <p:nvPr/>
        </p:nvSpPr>
        <p:spPr>
          <a:xfrm>
            <a:off x="1509824" y="4962602"/>
            <a:ext cx="95279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Bsp.: Zeichenvorrat = </a:t>
            </a:r>
            <a:r>
              <a:rPr kumimoji="0" lang="de-D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Goßbuchstaben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ohne Ziffern und Sonderzeichen: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Zeichenvorrat: 26 Zeichen = Alphabet.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=&gt; Anzahl der Möglichkeiten = 26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 = 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8.031.810.176</a:t>
            </a:r>
          </a:p>
        </p:txBody>
      </p:sp>
    </p:spTree>
    <p:extLst>
      <p:ext uri="{BB962C8B-B14F-4D97-AF65-F5344CB8AC3E}">
        <p14:creationId xmlns:p14="http://schemas.microsoft.com/office/powerpoint/2010/main" val="253942030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8E5DDF2-B58E-DDA4-B31F-A6A6158243B2}"/>
              </a:ext>
            </a:extLst>
          </p:cNvPr>
          <p:cNvSpPr txBox="1"/>
          <p:nvPr/>
        </p:nvSpPr>
        <p:spPr>
          <a:xfrm>
            <a:off x="990378" y="1755500"/>
            <a:ext cx="108664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Wie viele unterschiedliche Passwörter sind mit 7 Stellen möglich?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8DE8722-1428-A181-3F89-1193E472EC5C}"/>
              </a:ext>
            </a:extLst>
          </p:cNvPr>
          <p:cNvSpPr txBox="1"/>
          <p:nvPr/>
        </p:nvSpPr>
        <p:spPr>
          <a:xfrm>
            <a:off x="3394645" y="2783497"/>
            <a:ext cx="60579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Anzahl der Stellen bestimmt die Potenz =&gt; 7.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Anzahl der Möglichkeiten =&gt; Basis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</a:t>
            </a:r>
            <a:endParaRPr kumimoji="0" lang="de-DE" sz="24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BC7948A-6BFC-4811-9695-32C25844529B}"/>
              </a:ext>
            </a:extLst>
          </p:cNvPr>
          <p:cNvSpPr txBox="1"/>
          <p:nvPr/>
        </p:nvSpPr>
        <p:spPr>
          <a:xfrm>
            <a:off x="1509824" y="4119271"/>
            <a:ext cx="9516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Ergebnis ist ohne Angabe des Zeichenvorrates nicht möglich.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593F13F-DEEF-59A9-5C2A-1D47575F0FD3}"/>
              </a:ext>
            </a:extLst>
          </p:cNvPr>
          <p:cNvSpPr txBox="1"/>
          <p:nvPr/>
        </p:nvSpPr>
        <p:spPr>
          <a:xfrm>
            <a:off x="1509824" y="4962602"/>
            <a:ext cx="69101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Bsp.: Zeichenvorrat = </a:t>
            </a:r>
            <a:r>
              <a:rPr kumimoji="0" lang="de-DE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Goßbuchstaben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+ Ziffern 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Zeichenvorrat: 36 Zeichen.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=&gt; Anzahl der Möglichkeiten = 36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 = 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78.364.164.096</a:t>
            </a:r>
          </a:p>
        </p:txBody>
      </p:sp>
    </p:spTree>
    <p:extLst>
      <p:ext uri="{BB962C8B-B14F-4D97-AF65-F5344CB8AC3E}">
        <p14:creationId xmlns:p14="http://schemas.microsoft.com/office/powerpoint/2010/main" val="3115664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8E5DDF2-B58E-DDA4-B31F-A6A6158243B2}"/>
              </a:ext>
            </a:extLst>
          </p:cNvPr>
          <p:cNvSpPr txBox="1"/>
          <p:nvPr/>
        </p:nvSpPr>
        <p:spPr>
          <a:xfrm>
            <a:off x="990378" y="1755500"/>
            <a:ext cx="1086647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Wie viele unterschiedliche Passwörter sind mit 7 Stellen möglich?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8DE8722-1428-A181-3F89-1193E472EC5C}"/>
              </a:ext>
            </a:extLst>
          </p:cNvPr>
          <p:cNvSpPr txBox="1"/>
          <p:nvPr/>
        </p:nvSpPr>
        <p:spPr>
          <a:xfrm>
            <a:off x="3394645" y="2783497"/>
            <a:ext cx="605794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Anzahl der Stellen bestimmt die Potenz =&gt; 7.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Anzahl der Möglichkeiten =&gt; Basis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</a:t>
            </a: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</a:t>
            </a:r>
            <a:endParaRPr kumimoji="0" lang="de-DE" sz="24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BC7948A-6BFC-4811-9695-32C25844529B}"/>
              </a:ext>
            </a:extLst>
          </p:cNvPr>
          <p:cNvSpPr txBox="1"/>
          <p:nvPr/>
        </p:nvSpPr>
        <p:spPr>
          <a:xfrm>
            <a:off x="1509824" y="4119271"/>
            <a:ext cx="95161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Ergebnis ist ohne Angabe des Zeichenvorrates nicht möglich.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D593F13F-DEEF-59A9-5C2A-1D47575F0FD3}"/>
              </a:ext>
            </a:extLst>
          </p:cNvPr>
          <p:cNvSpPr txBox="1"/>
          <p:nvPr/>
        </p:nvSpPr>
        <p:spPr>
          <a:xfrm>
            <a:off x="1509824" y="4962602"/>
            <a:ext cx="1042561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Bsp.: Zeichenvorrat = Goß- und Kleinbuchstaben </a:t>
            </a:r>
            <a:r>
              <a:rPr kumimoji="0" lang="de-DE" sz="24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+ Ziffern:</a:t>
            </a:r>
            <a:endParaRPr kumimoji="0" lang="de-DE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Zeichenvorrat: 62 Zeichen.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=&gt; Anzahl der Möglichkeiten = 62</a:t>
            </a:r>
            <a:r>
              <a:rPr kumimoji="0" lang="de-DE" sz="24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7 = </a:t>
            </a:r>
            <a:r>
              <a:rPr kumimoji="0" lang="de-DE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3.521.614.606.208</a:t>
            </a:r>
          </a:p>
        </p:txBody>
      </p:sp>
    </p:spTree>
    <p:extLst>
      <p:ext uri="{BB962C8B-B14F-4D97-AF65-F5344CB8AC3E}">
        <p14:creationId xmlns:p14="http://schemas.microsoft.com/office/powerpoint/2010/main" val="24441738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68400D09-633C-1785-4B02-B2938B0D3FC4}"/>
              </a:ext>
            </a:extLst>
          </p:cNvPr>
          <p:cNvSpPr txBox="1"/>
          <p:nvPr/>
        </p:nvSpPr>
        <p:spPr>
          <a:xfrm>
            <a:off x="2339163" y="2551815"/>
            <a:ext cx="7691144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Konvertierung dezimaler Zahlen in binäre Zahlen: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1. Additionsmethode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2. Division durch Basis 2</a:t>
            </a:r>
          </a:p>
          <a:p>
            <a:pPr marL="1371600" marR="0" lvl="3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3. Division durch Stellenwertigkeit</a:t>
            </a:r>
          </a:p>
        </p:txBody>
      </p:sp>
    </p:spTree>
    <p:extLst>
      <p:ext uri="{BB962C8B-B14F-4D97-AF65-F5344CB8AC3E}">
        <p14:creationId xmlns:p14="http://schemas.microsoft.com/office/powerpoint/2010/main" val="257025248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83CC862-968A-47AD-F251-20CB1C4C966C}"/>
              </a:ext>
            </a:extLst>
          </p:cNvPr>
          <p:cNvSpPr txBox="1"/>
          <p:nvPr/>
        </p:nvSpPr>
        <p:spPr>
          <a:xfrm>
            <a:off x="370891" y="2282899"/>
            <a:ext cx="1100057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Additionsmethode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Vorgehensweise: 	Man addiert solange Wertigkeiten der Stellen bis die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gewünschte Zahl erreicht ist. Benutze Wertigkeiten erhalten eine 1,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nicht benutzte eine 0.</a:t>
            </a:r>
          </a:p>
        </p:txBody>
      </p:sp>
      <p:graphicFrame>
        <p:nvGraphicFramePr>
          <p:cNvPr id="3" name="Tabelle 2">
            <a:extLst>
              <a:ext uri="{FF2B5EF4-FFF2-40B4-BE49-F238E27FC236}">
                <a16:creationId xmlns:a16="http://schemas.microsoft.com/office/drawing/2014/main" id="{171D9002-93DB-BC25-6DAD-4E9C8A48D1F3}"/>
              </a:ext>
            </a:extLst>
          </p:cNvPr>
          <p:cNvGraphicFramePr>
            <a:graphicFrameLocks noGrp="1"/>
          </p:cNvGraphicFramePr>
          <p:nvPr/>
        </p:nvGraphicFramePr>
        <p:xfrm>
          <a:off x="1054703" y="4214326"/>
          <a:ext cx="961329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0453">
                  <a:extLst>
                    <a:ext uri="{9D8B030D-6E8A-4147-A177-3AD203B41FA5}">
                      <a16:colId xmlns:a16="http://schemas.microsoft.com/office/drawing/2014/main" val="1607672871"/>
                    </a:ext>
                  </a:extLst>
                </a:gridCol>
                <a:gridCol w="717868">
                  <a:extLst>
                    <a:ext uri="{9D8B030D-6E8A-4147-A177-3AD203B41FA5}">
                      <a16:colId xmlns:a16="http://schemas.microsoft.com/office/drawing/2014/main" val="2422327702"/>
                    </a:ext>
                  </a:extLst>
                </a:gridCol>
                <a:gridCol w="717868">
                  <a:extLst>
                    <a:ext uri="{9D8B030D-6E8A-4147-A177-3AD203B41FA5}">
                      <a16:colId xmlns:a16="http://schemas.microsoft.com/office/drawing/2014/main" val="730561220"/>
                    </a:ext>
                  </a:extLst>
                </a:gridCol>
                <a:gridCol w="595630">
                  <a:extLst>
                    <a:ext uri="{9D8B030D-6E8A-4147-A177-3AD203B41FA5}">
                      <a16:colId xmlns:a16="http://schemas.microsoft.com/office/drawing/2014/main" val="1169698931"/>
                    </a:ext>
                  </a:extLst>
                </a:gridCol>
                <a:gridCol w="595630">
                  <a:extLst>
                    <a:ext uri="{9D8B030D-6E8A-4147-A177-3AD203B41FA5}">
                      <a16:colId xmlns:a16="http://schemas.microsoft.com/office/drawing/2014/main" val="2468674708"/>
                    </a:ext>
                  </a:extLst>
                </a:gridCol>
                <a:gridCol w="595630">
                  <a:extLst>
                    <a:ext uri="{9D8B030D-6E8A-4147-A177-3AD203B41FA5}">
                      <a16:colId xmlns:a16="http://schemas.microsoft.com/office/drawing/2014/main" val="1392032852"/>
                    </a:ext>
                  </a:extLst>
                </a:gridCol>
                <a:gridCol w="473392">
                  <a:extLst>
                    <a:ext uri="{9D8B030D-6E8A-4147-A177-3AD203B41FA5}">
                      <a16:colId xmlns:a16="http://schemas.microsoft.com/office/drawing/2014/main" val="1322711486"/>
                    </a:ext>
                  </a:extLst>
                </a:gridCol>
                <a:gridCol w="473392">
                  <a:extLst>
                    <a:ext uri="{9D8B030D-6E8A-4147-A177-3AD203B41FA5}">
                      <a16:colId xmlns:a16="http://schemas.microsoft.com/office/drawing/2014/main" val="615521818"/>
                    </a:ext>
                  </a:extLst>
                </a:gridCol>
                <a:gridCol w="473392">
                  <a:extLst>
                    <a:ext uri="{9D8B030D-6E8A-4147-A177-3AD203B41FA5}">
                      <a16:colId xmlns:a16="http://schemas.microsoft.com/office/drawing/2014/main" val="1429055528"/>
                    </a:ext>
                  </a:extLst>
                </a:gridCol>
                <a:gridCol w="417830">
                  <a:extLst>
                    <a:ext uri="{9D8B030D-6E8A-4147-A177-3AD203B41FA5}">
                      <a16:colId xmlns:a16="http://schemas.microsoft.com/office/drawing/2014/main" val="844643898"/>
                    </a:ext>
                  </a:extLst>
                </a:gridCol>
                <a:gridCol w="417830">
                  <a:extLst>
                    <a:ext uri="{9D8B030D-6E8A-4147-A177-3AD203B41FA5}">
                      <a16:colId xmlns:a16="http://schemas.microsoft.com/office/drawing/2014/main" val="957398627"/>
                    </a:ext>
                  </a:extLst>
                </a:gridCol>
                <a:gridCol w="417830">
                  <a:extLst>
                    <a:ext uri="{9D8B030D-6E8A-4147-A177-3AD203B41FA5}">
                      <a16:colId xmlns:a16="http://schemas.microsoft.com/office/drawing/2014/main" val="4187459741"/>
                    </a:ext>
                  </a:extLst>
                </a:gridCol>
                <a:gridCol w="417830">
                  <a:extLst>
                    <a:ext uri="{9D8B030D-6E8A-4147-A177-3AD203B41FA5}">
                      <a16:colId xmlns:a16="http://schemas.microsoft.com/office/drawing/2014/main" val="674062967"/>
                    </a:ext>
                  </a:extLst>
                </a:gridCol>
                <a:gridCol w="2218722">
                  <a:extLst>
                    <a:ext uri="{9D8B030D-6E8A-4147-A177-3AD203B41FA5}">
                      <a16:colId xmlns:a16="http://schemas.microsoft.com/office/drawing/2014/main" val="193150545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Dezimal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dirty="0"/>
                        <a:t>2</a:t>
                      </a:r>
                      <a:r>
                        <a:rPr lang="de-DE" sz="1800" b="1" kern="1200" baseline="400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1800" b="1" kern="1200" baseline="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Binär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0596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2048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512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928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257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0001.0000.0001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699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864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0011.0110.0000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63862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1250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0100.1110.0010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7112717"/>
                  </a:ext>
                </a:extLst>
              </a:tr>
            </a:tbl>
          </a:graphicData>
        </a:graphic>
      </p:graphicFrame>
      <p:sp>
        <p:nvSpPr>
          <p:cNvPr id="5" name="Textfeld 4">
            <a:extLst>
              <a:ext uri="{FF2B5EF4-FFF2-40B4-BE49-F238E27FC236}">
                <a16:creationId xmlns:a16="http://schemas.microsoft.com/office/drawing/2014/main" id="{86B5806A-88A3-4682-8F95-3085473906AD}"/>
              </a:ext>
            </a:extLst>
          </p:cNvPr>
          <p:cNvSpPr txBox="1"/>
          <p:nvPr/>
        </p:nvSpPr>
        <p:spPr>
          <a:xfrm>
            <a:off x="0" y="1644134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Konvertierung dezimaler Zahlen in binäre Zahlen:</a:t>
            </a:r>
          </a:p>
        </p:txBody>
      </p:sp>
    </p:spTree>
    <p:extLst>
      <p:ext uri="{BB962C8B-B14F-4D97-AF65-F5344CB8AC3E}">
        <p14:creationId xmlns:p14="http://schemas.microsoft.com/office/powerpoint/2010/main" val="171398165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83CC862-968A-47AD-F251-20CB1C4C966C}"/>
              </a:ext>
            </a:extLst>
          </p:cNvPr>
          <p:cNvSpPr txBox="1"/>
          <p:nvPr/>
        </p:nvSpPr>
        <p:spPr>
          <a:xfrm>
            <a:off x="370891" y="2282899"/>
            <a:ext cx="757130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Division durch Basis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Vorgehensweise zur Konvertierung der Zahl 13: 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Die zu konvertierende Zahl wird durch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die Zahlenbasis der Binärzahlen (2)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ganzzahlig mit Rest geteilt.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6B5806A-88A3-4682-8F95-3085473906AD}"/>
              </a:ext>
            </a:extLst>
          </p:cNvPr>
          <p:cNvSpPr txBox="1"/>
          <p:nvPr/>
        </p:nvSpPr>
        <p:spPr>
          <a:xfrm>
            <a:off x="0" y="1644134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Konvertierung dezimaler Zahlen in binäre Zahlen: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6B4346E-499F-25E6-F490-2DFE1379164D}"/>
              </a:ext>
            </a:extLst>
          </p:cNvPr>
          <p:cNvSpPr txBox="1"/>
          <p:nvPr/>
        </p:nvSpPr>
        <p:spPr>
          <a:xfrm>
            <a:off x="7962315" y="3621727"/>
            <a:ext cx="39159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13 / 2 = 6		Rest 1</a:t>
            </a:r>
          </a:p>
        </p:txBody>
      </p:sp>
    </p:spTree>
    <p:extLst>
      <p:ext uri="{BB962C8B-B14F-4D97-AF65-F5344CB8AC3E}">
        <p14:creationId xmlns:p14="http://schemas.microsoft.com/office/powerpoint/2010/main" val="25807653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83CC862-968A-47AD-F251-20CB1C4C966C}"/>
              </a:ext>
            </a:extLst>
          </p:cNvPr>
          <p:cNvSpPr txBox="1"/>
          <p:nvPr/>
        </p:nvSpPr>
        <p:spPr>
          <a:xfrm>
            <a:off x="370891" y="2282899"/>
            <a:ext cx="7571303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Division durch Basis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Vorgehensweise zur Konvertierung der Zahl 13: 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2. Der ganzzahlige Quotient wird in die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nächste Zeile übertragen und wieder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ganzzahlig durch 2 geteilt. Dieser Ablauf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wird so lange wiederholt, bis das Ergebnis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der ganzzahligen Division "0" ist.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6B5806A-88A3-4682-8F95-3085473906AD}"/>
              </a:ext>
            </a:extLst>
          </p:cNvPr>
          <p:cNvSpPr txBox="1"/>
          <p:nvPr/>
        </p:nvSpPr>
        <p:spPr>
          <a:xfrm>
            <a:off x="0" y="1644134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Konvertierung dezimaler Zahlen in binäre Zahlen: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6B4346E-499F-25E6-F490-2DFE1379164D}"/>
              </a:ext>
            </a:extLst>
          </p:cNvPr>
          <p:cNvSpPr txBox="1"/>
          <p:nvPr/>
        </p:nvSpPr>
        <p:spPr>
          <a:xfrm>
            <a:off x="7963822" y="3621727"/>
            <a:ext cx="391594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13 / 2 = 6	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6 / 2 = 3	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3 / 2 = 1	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1 / 2 = 0		Rest 1</a:t>
            </a:r>
          </a:p>
        </p:txBody>
      </p:sp>
    </p:spTree>
    <p:extLst>
      <p:ext uri="{BB962C8B-B14F-4D97-AF65-F5344CB8AC3E}">
        <p14:creationId xmlns:p14="http://schemas.microsoft.com/office/powerpoint/2010/main" val="19062089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6EF7B98-D86E-A1B5-7D00-F1040076E594}"/>
              </a:ext>
            </a:extLst>
          </p:cNvPr>
          <p:cNvSpPr txBox="1"/>
          <p:nvPr/>
        </p:nvSpPr>
        <p:spPr>
          <a:xfrm>
            <a:off x="1824440" y="1854758"/>
            <a:ext cx="89053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Erste Zahlensysteme vor über 7000 Jahren, das Sexagesimalsystem (Additionssystem) der Sumerer. (Zahlensystem zur Basis 60.)</a:t>
            </a:r>
          </a:p>
        </p:txBody>
      </p:sp>
      <p:pic>
        <p:nvPicPr>
          <p:cNvPr id="6" name="Grafik 5">
            <a:extLst>
              <a:ext uri="{FF2B5EF4-FFF2-40B4-BE49-F238E27FC236}">
                <a16:creationId xmlns:a16="http://schemas.microsoft.com/office/drawing/2014/main" id="{E76B46FA-C552-2821-3AD4-13BA418CD89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4671" y="2908135"/>
            <a:ext cx="4105275" cy="1400175"/>
          </a:xfrm>
          <a:prstGeom prst="rect">
            <a:avLst/>
          </a:prstGeom>
        </p:spPr>
      </p:pic>
      <p:sp>
        <p:nvSpPr>
          <p:cNvPr id="7" name="Textfeld 6">
            <a:extLst>
              <a:ext uri="{FF2B5EF4-FFF2-40B4-BE49-F238E27FC236}">
                <a16:creationId xmlns:a16="http://schemas.microsoft.com/office/drawing/2014/main" id="{DE4370E0-12B3-1B2E-4946-0ED33A712CB4}"/>
              </a:ext>
            </a:extLst>
          </p:cNvPr>
          <p:cNvSpPr txBox="1"/>
          <p:nvPr/>
        </p:nvSpPr>
        <p:spPr>
          <a:xfrm>
            <a:off x="4191000" y="4811485"/>
            <a:ext cx="41722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Wurde mit Keilstempeln in Ton gedrückt.</a:t>
            </a:r>
          </a:p>
        </p:txBody>
      </p:sp>
    </p:spTree>
    <p:extLst>
      <p:ext uri="{BB962C8B-B14F-4D97-AF65-F5344CB8AC3E}">
        <p14:creationId xmlns:p14="http://schemas.microsoft.com/office/powerpoint/2010/main" val="160013914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83CC862-968A-47AD-F251-20CB1C4C966C}"/>
              </a:ext>
            </a:extLst>
          </p:cNvPr>
          <p:cNvSpPr txBox="1"/>
          <p:nvPr/>
        </p:nvSpPr>
        <p:spPr>
          <a:xfrm>
            <a:off x="370891" y="2282899"/>
            <a:ext cx="7334572" cy="39703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Division durch Basis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Vorgehensweise: 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3. Jetzt muss der Rest sämtlicher ganzzahliger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Divisionen nur noch wie im Bild gezeigt als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Binärzahl angeordnet werden. Dabei muss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beachtet werden, dass die einzelnen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Binärstellen von „unten nach oben“ notiert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werden müssen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6B5806A-88A3-4682-8F95-3085473906AD}"/>
              </a:ext>
            </a:extLst>
          </p:cNvPr>
          <p:cNvSpPr txBox="1"/>
          <p:nvPr/>
        </p:nvSpPr>
        <p:spPr>
          <a:xfrm>
            <a:off x="0" y="1644134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Konvertierung dezimaler Zahlen in binäre Zahlen:</a:t>
            </a:r>
          </a:p>
        </p:txBody>
      </p:sp>
      <p:sp>
        <p:nvSpPr>
          <p:cNvPr id="7" name="Textfeld 6">
            <a:extLst>
              <a:ext uri="{FF2B5EF4-FFF2-40B4-BE49-F238E27FC236}">
                <a16:creationId xmlns:a16="http://schemas.microsoft.com/office/drawing/2014/main" id="{F6B4346E-499F-25E6-F490-2DFE1379164D}"/>
              </a:ext>
            </a:extLst>
          </p:cNvPr>
          <p:cNvSpPr txBox="1"/>
          <p:nvPr/>
        </p:nvSpPr>
        <p:spPr>
          <a:xfrm>
            <a:off x="7963822" y="3621727"/>
            <a:ext cx="391594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13 / 2 = 6	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6 / 2 = 3	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3 / 2 = 1	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1 / 2 = 0		Rest 1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4135D12E-19B9-B1A3-37A8-EA94CF51FBBF}"/>
              </a:ext>
            </a:extLst>
          </p:cNvPr>
          <p:cNvSpPr txBox="1"/>
          <p:nvPr/>
        </p:nvSpPr>
        <p:spPr>
          <a:xfrm>
            <a:off x="9744075" y="5867400"/>
            <a:ext cx="1104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1101</a:t>
            </a:r>
          </a:p>
        </p:txBody>
      </p:sp>
      <p:cxnSp>
        <p:nvCxnSpPr>
          <p:cNvPr id="6" name="Gerade Verbindung mit Pfeil 5">
            <a:extLst>
              <a:ext uri="{FF2B5EF4-FFF2-40B4-BE49-F238E27FC236}">
                <a16:creationId xmlns:a16="http://schemas.microsoft.com/office/drawing/2014/main" id="{39DDEBD3-6053-392A-444D-CAD812CB3156}"/>
              </a:ext>
            </a:extLst>
          </p:cNvPr>
          <p:cNvCxnSpPr>
            <a:cxnSpLocks/>
          </p:cNvCxnSpPr>
          <p:nvPr/>
        </p:nvCxnSpPr>
        <p:spPr>
          <a:xfrm flipH="1">
            <a:off x="9913470" y="5295317"/>
            <a:ext cx="1716555" cy="66469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9" name="Gerade Verbindung mit Pfeil 8">
            <a:extLst>
              <a:ext uri="{FF2B5EF4-FFF2-40B4-BE49-F238E27FC236}">
                <a16:creationId xmlns:a16="http://schemas.microsoft.com/office/drawing/2014/main" id="{BCBF6659-6DB2-6CD8-2106-D05508CE1399}"/>
              </a:ext>
            </a:extLst>
          </p:cNvPr>
          <p:cNvCxnSpPr>
            <a:cxnSpLocks/>
          </p:cNvCxnSpPr>
          <p:nvPr/>
        </p:nvCxnSpPr>
        <p:spPr>
          <a:xfrm flipH="1">
            <a:off x="10183997" y="4838700"/>
            <a:ext cx="1446028" cy="105914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3" name="Gerade Verbindung mit Pfeil 12">
            <a:extLst>
              <a:ext uri="{FF2B5EF4-FFF2-40B4-BE49-F238E27FC236}">
                <a16:creationId xmlns:a16="http://schemas.microsoft.com/office/drawing/2014/main" id="{196EF3AC-A055-3AF9-9F03-FAEF2131C490}"/>
              </a:ext>
            </a:extLst>
          </p:cNvPr>
          <p:cNvCxnSpPr>
            <a:cxnSpLocks/>
          </p:cNvCxnSpPr>
          <p:nvPr/>
        </p:nvCxnSpPr>
        <p:spPr>
          <a:xfrm flipH="1">
            <a:off x="10329654" y="4419600"/>
            <a:ext cx="1300371" cy="1581161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0A67F723-9615-D9FD-8CEC-D2E0196C9097}"/>
              </a:ext>
            </a:extLst>
          </p:cNvPr>
          <p:cNvCxnSpPr>
            <a:cxnSpLocks/>
          </p:cNvCxnSpPr>
          <p:nvPr/>
        </p:nvCxnSpPr>
        <p:spPr>
          <a:xfrm flipH="1">
            <a:off x="10579395" y="3959369"/>
            <a:ext cx="1050630" cy="195263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6888679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83CC862-968A-47AD-F251-20CB1C4C966C}"/>
              </a:ext>
            </a:extLst>
          </p:cNvPr>
          <p:cNvSpPr txBox="1"/>
          <p:nvPr/>
        </p:nvSpPr>
        <p:spPr>
          <a:xfrm>
            <a:off x="370891" y="2635324"/>
            <a:ext cx="7571303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Division durch Stellenwertigkeit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Vorgehensweise zur Konvertierung der Zahl 13: 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Suche die höchste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ZweierPotenz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die &lt;= der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gesuchten Zahl ist.        </a:t>
            </a:r>
            <a:endParaRPr kumimoji="0" lang="de-DE" sz="28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6B5806A-88A3-4682-8F95-3085473906AD}"/>
              </a:ext>
            </a:extLst>
          </p:cNvPr>
          <p:cNvSpPr txBox="1"/>
          <p:nvPr/>
        </p:nvSpPr>
        <p:spPr>
          <a:xfrm>
            <a:off x="0" y="1644134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Konvertierung dezimaler Zahlen in binäre Zahlen: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EED5D0E4-5918-B75E-53A1-FC1DD910F345}"/>
              </a:ext>
            </a:extLst>
          </p:cNvPr>
          <p:cNvSpPr txBox="1"/>
          <p:nvPr/>
        </p:nvSpPr>
        <p:spPr>
          <a:xfrm>
            <a:off x="935664" y="4882093"/>
            <a:ext cx="26794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  <a:r>
              <a:rPr kumimoji="0" lang="de-DE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= 8, 2</a:t>
            </a:r>
            <a:r>
              <a:rPr kumimoji="0" lang="de-DE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= 16.</a:t>
            </a:r>
            <a:b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D4EC89CD-10C5-AE06-064B-B33C02E7293F}"/>
              </a:ext>
            </a:extLst>
          </p:cNvPr>
          <p:cNvSpPr txBox="1"/>
          <p:nvPr/>
        </p:nvSpPr>
        <p:spPr>
          <a:xfrm>
            <a:off x="935664" y="5458415"/>
            <a:ext cx="572031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Die gesuchte Potenz ist also 2</a:t>
            </a:r>
            <a:r>
              <a:rPr kumimoji="0" lang="de-DE" sz="2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 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= 8.</a:t>
            </a:r>
            <a:b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4815498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83CC862-968A-47AD-F251-20CB1C4C966C}"/>
              </a:ext>
            </a:extLst>
          </p:cNvPr>
          <p:cNvSpPr txBox="1"/>
          <p:nvPr/>
        </p:nvSpPr>
        <p:spPr>
          <a:xfrm>
            <a:off x="370891" y="2635324"/>
            <a:ext cx="7571303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Division durch Stellenwertigkeit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Vorgehensweise zur Konvertierung der Zahl 13: 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Die zu konvertierende Zahl wird durch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den größten Stellenwert geteilt, der kleiner </a:t>
            </a:r>
            <a:b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oder gleich der Zahl ist.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6B5806A-88A3-4682-8F95-3085473906AD}"/>
              </a:ext>
            </a:extLst>
          </p:cNvPr>
          <p:cNvSpPr txBox="1"/>
          <p:nvPr/>
        </p:nvSpPr>
        <p:spPr>
          <a:xfrm>
            <a:off x="0" y="1644134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Konvertierung dezimaler Zahlen in binäre Zahlen: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EB865F8-4626-558F-2776-B8A747410339}"/>
              </a:ext>
            </a:extLst>
          </p:cNvPr>
          <p:cNvSpPr txBox="1"/>
          <p:nvPr/>
        </p:nvSpPr>
        <p:spPr>
          <a:xfrm>
            <a:off x="8135272" y="3974152"/>
            <a:ext cx="391594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13 / 8 = 1		Rest 5</a:t>
            </a:r>
          </a:p>
        </p:txBody>
      </p:sp>
    </p:spTree>
    <p:extLst>
      <p:ext uri="{BB962C8B-B14F-4D97-AF65-F5344CB8AC3E}">
        <p14:creationId xmlns:p14="http://schemas.microsoft.com/office/powerpoint/2010/main" val="34336685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83CC862-968A-47AD-F251-20CB1C4C966C}"/>
              </a:ext>
            </a:extLst>
          </p:cNvPr>
          <p:cNvSpPr txBox="1"/>
          <p:nvPr/>
        </p:nvSpPr>
        <p:spPr>
          <a:xfrm>
            <a:off x="370891" y="2635324"/>
            <a:ext cx="7571303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Division durch Stellenwertigkeit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Vorgehensweise zur Konvertierung der Zahl 13: 	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Mit dem Rest wird weitergerechnet.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Er wird durch den nächst kleineren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Stellenwert „4“ geteilt </a:t>
            </a:r>
            <a:r>
              <a:rPr kumimoji="0" lang="de-DE" sz="2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u.s.w</a:t>
            </a: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 Die Berechnung ist beendet, wenn der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Quotient 0 erreicht.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6B5806A-88A3-4682-8F95-3085473906AD}"/>
              </a:ext>
            </a:extLst>
          </p:cNvPr>
          <p:cNvSpPr txBox="1"/>
          <p:nvPr/>
        </p:nvSpPr>
        <p:spPr>
          <a:xfrm>
            <a:off x="0" y="1644134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Konvertierung dezimaler Zahlen in binäre Zahlen: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EB865F8-4626-558F-2776-B8A747410339}"/>
              </a:ext>
            </a:extLst>
          </p:cNvPr>
          <p:cNvSpPr txBox="1"/>
          <p:nvPr/>
        </p:nvSpPr>
        <p:spPr>
          <a:xfrm>
            <a:off x="8135272" y="3974152"/>
            <a:ext cx="391594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13 / 8 = 1		Rest 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5 / 4 = 1	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1 / 2 = 0	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1 / 1 = 1		Rest 0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43F28632-85E2-6043-0530-C591620ADF9F}"/>
              </a:ext>
            </a:extLst>
          </p:cNvPr>
          <p:cNvGrpSpPr/>
          <p:nvPr/>
        </p:nvGrpSpPr>
        <p:grpSpPr>
          <a:xfrm>
            <a:off x="9544050" y="4362450"/>
            <a:ext cx="1581150" cy="2075795"/>
            <a:chOff x="9544050" y="4362450"/>
            <a:chExt cx="1581150" cy="2075795"/>
          </a:xfrm>
        </p:grpSpPr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4EE87C0C-3A8F-B6D1-867D-B36DBC14C6CB}"/>
                </a:ext>
              </a:extLst>
            </p:cNvPr>
            <p:cNvSpPr txBox="1"/>
            <p:nvPr/>
          </p:nvSpPr>
          <p:spPr>
            <a:xfrm>
              <a:off x="10020300" y="5915025"/>
              <a:ext cx="11049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8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1101</a:t>
              </a:r>
            </a:p>
          </p:txBody>
        </p:sp>
        <p:cxnSp>
          <p:nvCxnSpPr>
            <p:cNvPr id="7" name="Gerade Verbindung mit Pfeil 6">
              <a:extLst>
                <a:ext uri="{FF2B5EF4-FFF2-40B4-BE49-F238E27FC236}">
                  <a16:creationId xmlns:a16="http://schemas.microsoft.com/office/drawing/2014/main" id="{735186C5-0CFE-582C-4383-43180918082F}"/>
                </a:ext>
              </a:extLst>
            </p:cNvPr>
            <p:cNvCxnSpPr>
              <a:cxnSpLocks/>
            </p:cNvCxnSpPr>
            <p:nvPr/>
          </p:nvCxnSpPr>
          <p:spPr>
            <a:xfrm>
              <a:off x="9544050" y="5638800"/>
              <a:ext cx="1269262" cy="42862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" name="Gerade Verbindung mit Pfeil 8">
              <a:extLst>
                <a:ext uri="{FF2B5EF4-FFF2-40B4-BE49-F238E27FC236}">
                  <a16:creationId xmlns:a16="http://schemas.microsoft.com/office/drawing/2014/main" id="{816B88B7-F905-E579-ADAC-8D485C8E6203}"/>
                </a:ext>
              </a:extLst>
            </p:cNvPr>
            <p:cNvCxnSpPr>
              <a:cxnSpLocks/>
            </p:cNvCxnSpPr>
            <p:nvPr/>
          </p:nvCxnSpPr>
          <p:spPr>
            <a:xfrm>
              <a:off x="9553575" y="5213866"/>
              <a:ext cx="1057718" cy="85355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1" name="Gerade Verbindung mit Pfeil 10">
              <a:extLst>
                <a:ext uri="{FF2B5EF4-FFF2-40B4-BE49-F238E27FC236}">
                  <a16:creationId xmlns:a16="http://schemas.microsoft.com/office/drawing/2014/main" id="{E5BBADD8-717A-5B1C-FFCE-DBB707A169F1}"/>
                </a:ext>
              </a:extLst>
            </p:cNvPr>
            <p:cNvCxnSpPr>
              <a:cxnSpLocks/>
            </p:cNvCxnSpPr>
            <p:nvPr/>
          </p:nvCxnSpPr>
          <p:spPr>
            <a:xfrm>
              <a:off x="9544050" y="4791075"/>
              <a:ext cx="769531" cy="127635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3" name="Gerade Verbindung mit Pfeil 12">
              <a:extLst>
                <a:ext uri="{FF2B5EF4-FFF2-40B4-BE49-F238E27FC236}">
                  <a16:creationId xmlns:a16="http://schemas.microsoft.com/office/drawing/2014/main" id="{22C52EAA-6325-D8FA-418D-4C24D1BBD19C}"/>
                </a:ext>
              </a:extLst>
            </p:cNvPr>
            <p:cNvCxnSpPr>
              <a:cxnSpLocks/>
            </p:cNvCxnSpPr>
            <p:nvPr/>
          </p:nvCxnSpPr>
          <p:spPr>
            <a:xfrm>
              <a:off x="9553575" y="4362450"/>
              <a:ext cx="579253" cy="170497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487910682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83CC862-968A-47AD-F251-20CB1C4C966C}"/>
              </a:ext>
            </a:extLst>
          </p:cNvPr>
          <p:cNvSpPr txBox="1"/>
          <p:nvPr/>
        </p:nvSpPr>
        <p:spPr>
          <a:xfrm>
            <a:off x="370891" y="2635324"/>
            <a:ext cx="849463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Division durch Basis 16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Vorgehensweise zur Konvertierung der Zahl 2094 : 	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Analog zur Umwandlung in binäre Zahlen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6B5806A-88A3-4682-8F95-3085473906AD}"/>
              </a:ext>
            </a:extLst>
          </p:cNvPr>
          <p:cNvSpPr txBox="1"/>
          <p:nvPr/>
        </p:nvSpPr>
        <p:spPr>
          <a:xfrm>
            <a:off x="0" y="1644134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Konvertierung dezimaler Zahlen in hexadezimale Zahlen: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EB865F8-4626-558F-2776-B8A747410339}"/>
              </a:ext>
            </a:extLst>
          </p:cNvPr>
          <p:cNvSpPr txBox="1"/>
          <p:nvPr/>
        </p:nvSpPr>
        <p:spPr>
          <a:xfrm>
            <a:off x="4883311" y="4521309"/>
            <a:ext cx="4648517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2094 / 16 = 130	Rest 14 = 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130 / 16 = 8	Rest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 8 /  16 = 0	Rest 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</a:t>
            </a:r>
          </a:p>
        </p:txBody>
      </p:sp>
      <p:grpSp>
        <p:nvGrpSpPr>
          <p:cNvPr id="4" name="Gruppieren 3">
            <a:extLst>
              <a:ext uri="{FF2B5EF4-FFF2-40B4-BE49-F238E27FC236}">
                <a16:creationId xmlns:a16="http://schemas.microsoft.com/office/drawing/2014/main" id="{47A4246F-2779-9FB3-A23B-2F84DB8D2310}"/>
              </a:ext>
            </a:extLst>
          </p:cNvPr>
          <p:cNvGrpSpPr/>
          <p:nvPr/>
        </p:nvGrpSpPr>
        <p:grpSpPr>
          <a:xfrm>
            <a:off x="8684697" y="4791075"/>
            <a:ext cx="2440503" cy="1647170"/>
            <a:chOff x="8684697" y="4791075"/>
            <a:chExt cx="2440503" cy="1647170"/>
          </a:xfrm>
        </p:grpSpPr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4EE87C0C-3A8F-B6D1-867D-B36DBC14C6CB}"/>
                </a:ext>
              </a:extLst>
            </p:cNvPr>
            <p:cNvSpPr txBox="1"/>
            <p:nvPr/>
          </p:nvSpPr>
          <p:spPr>
            <a:xfrm>
              <a:off x="10020300" y="5915025"/>
              <a:ext cx="11049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8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82E</a:t>
              </a:r>
            </a:p>
          </p:txBody>
        </p:sp>
        <p:cxnSp>
          <p:nvCxnSpPr>
            <p:cNvPr id="7" name="Gerade Verbindung mit Pfeil 6">
              <a:extLst>
                <a:ext uri="{FF2B5EF4-FFF2-40B4-BE49-F238E27FC236}">
                  <a16:creationId xmlns:a16="http://schemas.microsoft.com/office/drawing/2014/main" id="{735186C5-0CFE-582C-4383-43180918082F}"/>
                </a:ext>
              </a:extLst>
            </p:cNvPr>
            <p:cNvCxnSpPr>
              <a:cxnSpLocks/>
            </p:cNvCxnSpPr>
            <p:nvPr/>
          </p:nvCxnSpPr>
          <p:spPr>
            <a:xfrm>
              <a:off x="8684697" y="5638800"/>
              <a:ext cx="1335603" cy="42862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" name="Gerade Verbindung mit Pfeil 8">
              <a:extLst>
                <a:ext uri="{FF2B5EF4-FFF2-40B4-BE49-F238E27FC236}">
                  <a16:creationId xmlns:a16="http://schemas.microsoft.com/office/drawing/2014/main" id="{816B88B7-F905-E579-ADAC-8D485C8E6203}"/>
                </a:ext>
              </a:extLst>
            </p:cNvPr>
            <p:cNvCxnSpPr>
              <a:cxnSpLocks/>
            </p:cNvCxnSpPr>
            <p:nvPr/>
          </p:nvCxnSpPr>
          <p:spPr>
            <a:xfrm>
              <a:off x="8693031" y="5204752"/>
              <a:ext cx="1705731" cy="85006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1" name="Gerade Verbindung mit Pfeil 10">
              <a:extLst>
                <a:ext uri="{FF2B5EF4-FFF2-40B4-BE49-F238E27FC236}">
                  <a16:creationId xmlns:a16="http://schemas.microsoft.com/office/drawing/2014/main" id="{E5BBADD8-717A-5B1C-FFCE-DBB707A169F1}"/>
                </a:ext>
              </a:extLst>
            </p:cNvPr>
            <p:cNvCxnSpPr>
              <a:cxnSpLocks/>
            </p:cNvCxnSpPr>
            <p:nvPr/>
          </p:nvCxnSpPr>
          <p:spPr>
            <a:xfrm>
              <a:off x="9412345" y="4791075"/>
              <a:ext cx="1160405" cy="1263745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1637199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F83CC862-968A-47AD-F251-20CB1C4C966C}"/>
              </a:ext>
            </a:extLst>
          </p:cNvPr>
          <p:cNvSpPr txBox="1"/>
          <p:nvPr/>
        </p:nvSpPr>
        <p:spPr>
          <a:xfrm>
            <a:off x="370891" y="2635324"/>
            <a:ext cx="849463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Division durch Stellenwertigkeit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Vorgehensweise zur Konvertierung der Zahl 2094 : 	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rabicPeriod"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Analog zur Umwandlung in binäre Zahlen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86B5806A-88A3-4682-8F95-3085473906AD}"/>
              </a:ext>
            </a:extLst>
          </p:cNvPr>
          <p:cNvSpPr txBox="1"/>
          <p:nvPr/>
        </p:nvSpPr>
        <p:spPr>
          <a:xfrm>
            <a:off x="0" y="1644134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Konvertierung dezimaler Zahlen in hexadezimale Zahlen: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EB865F8-4626-558F-2776-B8A747410339}"/>
              </a:ext>
            </a:extLst>
          </p:cNvPr>
          <p:cNvSpPr txBox="1"/>
          <p:nvPr/>
        </p:nvSpPr>
        <p:spPr>
          <a:xfrm>
            <a:off x="4883311" y="4521309"/>
            <a:ext cx="5031634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2094 / 256 = 8		Rest 46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46 /    16 = 2		Rest 14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14 /       1 = 14 = E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</a:t>
            </a:r>
          </a:p>
        </p:txBody>
      </p:sp>
      <p:grpSp>
        <p:nvGrpSpPr>
          <p:cNvPr id="8" name="Gruppieren 7">
            <a:extLst>
              <a:ext uri="{FF2B5EF4-FFF2-40B4-BE49-F238E27FC236}">
                <a16:creationId xmlns:a16="http://schemas.microsoft.com/office/drawing/2014/main" id="{AD0819B0-69ED-F60C-4062-49B661D3B0F2}"/>
              </a:ext>
            </a:extLst>
          </p:cNvPr>
          <p:cNvGrpSpPr/>
          <p:nvPr/>
        </p:nvGrpSpPr>
        <p:grpSpPr>
          <a:xfrm>
            <a:off x="5965280" y="4919176"/>
            <a:ext cx="1765726" cy="1777570"/>
            <a:chOff x="5965280" y="4919176"/>
            <a:chExt cx="1765726" cy="1777570"/>
          </a:xfrm>
        </p:grpSpPr>
        <p:sp>
          <p:nvSpPr>
            <p:cNvPr id="3" name="Textfeld 2">
              <a:extLst>
                <a:ext uri="{FF2B5EF4-FFF2-40B4-BE49-F238E27FC236}">
                  <a16:creationId xmlns:a16="http://schemas.microsoft.com/office/drawing/2014/main" id="{4EE87C0C-3A8F-B6D1-867D-B36DBC14C6CB}"/>
                </a:ext>
              </a:extLst>
            </p:cNvPr>
            <p:cNvSpPr txBox="1"/>
            <p:nvPr/>
          </p:nvSpPr>
          <p:spPr>
            <a:xfrm>
              <a:off x="5965280" y="6173526"/>
              <a:ext cx="11049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2800" b="1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82E</a:t>
              </a:r>
            </a:p>
          </p:txBody>
        </p:sp>
        <p:cxnSp>
          <p:nvCxnSpPr>
            <p:cNvPr id="7" name="Gerade Verbindung mit Pfeil 6">
              <a:extLst>
                <a:ext uri="{FF2B5EF4-FFF2-40B4-BE49-F238E27FC236}">
                  <a16:creationId xmlns:a16="http://schemas.microsoft.com/office/drawing/2014/main" id="{735186C5-0CFE-582C-4383-43180918082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096000" y="4919176"/>
              <a:ext cx="974180" cy="1348274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9" name="Gerade Verbindung mit Pfeil 8">
              <a:extLst>
                <a:ext uri="{FF2B5EF4-FFF2-40B4-BE49-F238E27FC236}">
                  <a16:creationId xmlns:a16="http://schemas.microsoft.com/office/drawing/2014/main" id="{816B88B7-F905-E579-ADAC-8D485C8E620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583090" y="5807961"/>
              <a:ext cx="1147916" cy="459489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  <p:cxnSp>
          <p:nvCxnSpPr>
            <p:cNvPr id="11" name="Gerade Verbindung mit Pfeil 10">
              <a:extLst>
                <a:ext uri="{FF2B5EF4-FFF2-40B4-BE49-F238E27FC236}">
                  <a16:creationId xmlns:a16="http://schemas.microsoft.com/office/drawing/2014/main" id="{E5BBADD8-717A-5B1C-FFCE-DBB707A169F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286500" y="5348472"/>
              <a:ext cx="802661" cy="918978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4"/>
            </a:lnRef>
            <a:fillRef idx="0">
              <a:schemeClr val="accent4"/>
            </a:fillRef>
            <a:effectRef idx="1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4" name="Textfeld 3">
            <a:extLst>
              <a:ext uri="{FF2B5EF4-FFF2-40B4-BE49-F238E27FC236}">
                <a16:creationId xmlns:a16="http://schemas.microsoft.com/office/drawing/2014/main" id="{DC5B7772-5411-D410-BE22-F43A8740891C}"/>
              </a:ext>
            </a:extLst>
          </p:cNvPr>
          <p:cNvSpPr txBox="1"/>
          <p:nvPr/>
        </p:nvSpPr>
        <p:spPr>
          <a:xfrm>
            <a:off x="590550" y="4690647"/>
            <a:ext cx="139814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</a:t>
            </a:r>
            <a:r>
              <a:rPr kumimoji="0" lang="de-DE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0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=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</a:t>
            </a:r>
            <a:r>
              <a:rPr kumimoji="0" lang="de-DE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= 16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</a:t>
            </a:r>
            <a:r>
              <a:rPr kumimoji="0" lang="de-DE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= 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256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</a:t>
            </a:r>
            <a:r>
              <a:rPr kumimoji="0" lang="de-DE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= 4.096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</a:t>
            </a:r>
            <a:r>
              <a:rPr kumimoji="0" lang="de-DE" sz="1800" b="0" i="0" u="none" strike="noStrike" kern="1200" cap="none" spc="0" normalizeH="0" baseline="3000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 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= 65.536</a:t>
            </a:r>
            <a:endParaRPr kumimoji="0" lang="de-DE" sz="18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142693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>
            <a:extLst>
              <a:ext uri="{FF2B5EF4-FFF2-40B4-BE49-F238E27FC236}">
                <a16:creationId xmlns:a16="http://schemas.microsoft.com/office/drawing/2014/main" id="{86B5806A-88A3-4682-8F95-3085473906AD}"/>
              </a:ext>
            </a:extLst>
          </p:cNvPr>
          <p:cNvSpPr txBox="1"/>
          <p:nvPr/>
        </p:nvSpPr>
        <p:spPr>
          <a:xfrm>
            <a:off x="0" y="1644134"/>
            <a:ext cx="121920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Konvertierung hexadezimaler Zahlen in binäre Zahlen und umgekehrt:</a:t>
            </a:r>
          </a:p>
        </p:txBody>
      </p:sp>
      <p:sp>
        <p:nvSpPr>
          <p:cNvPr id="8" name="Textfeld 7">
            <a:extLst>
              <a:ext uri="{FF2B5EF4-FFF2-40B4-BE49-F238E27FC236}">
                <a16:creationId xmlns:a16="http://schemas.microsoft.com/office/drawing/2014/main" id="{60A16CBC-4A3C-4F55-CDE1-955133D152BD}"/>
              </a:ext>
            </a:extLst>
          </p:cNvPr>
          <p:cNvSpPr txBox="1"/>
          <p:nvPr/>
        </p:nvSpPr>
        <p:spPr>
          <a:xfrm>
            <a:off x="514350" y="2377559"/>
            <a:ext cx="1181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Hexadezimalzahlen und Binärzahlen lassen sich ohne großen Rechenaufwand direkt ineinander konvertieren.</a:t>
            </a:r>
          </a:p>
        </p:txBody>
      </p:sp>
      <p:graphicFrame>
        <p:nvGraphicFramePr>
          <p:cNvPr id="10" name="Tabelle 9">
            <a:extLst>
              <a:ext uri="{FF2B5EF4-FFF2-40B4-BE49-F238E27FC236}">
                <a16:creationId xmlns:a16="http://schemas.microsoft.com/office/drawing/2014/main" id="{58D10632-EC72-6A34-10B5-F478E4959E37}"/>
              </a:ext>
            </a:extLst>
          </p:cNvPr>
          <p:cNvGraphicFramePr>
            <a:graphicFrameLocks noGrp="1"/>
          </p:cNvGraphicFramePr>
          <p:nvPr/>
        </p:nvGraphicFramePr>
        <p:xfrm>
          <a:off x="1917700" y="3729566"/>
          <a:ext cx="812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22623124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9595693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21413432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62867818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2667701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Hexadezimal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 = 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B = 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811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Binär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1111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0000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0111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1505207"/>
                  </a:ext>
                </a:extLst>
              </a:tr>
            </a:tbl>
          </a:graphicData>
        </a:graphic>
      </p:graphicFrame>
      <p:graphicFrame>
        <p:nvGraphicFramePr>
          <p:cNvPr id="12" name="Tabelle 11">
            <a:extLst>
              <a:ext uri="{FF2B5EF4-FFF2-40B4-BE49-F238E27FC236}">
                <a16:creationId xmlns:a16="http://schemas.microsoft.com/office/drawing/2014/main" id="{A3F9B3E6-1DD6-B67B-434E-7717EF7A769A}"/>
              </a:ext>
            </a:extLst>
          </p:cNvPr>
          <p:cNvGraphicFramePr>
            <a:graphicFrameLocks noGrp="1"/>
          </p:cNvGraphicFramePr>
          <p:nvPr/>
        </p:nvGraphicFramePr>
        <p:xfrm>
          <a:off x="1917700" y="4992256"/>
          <a:ext cx="8128000" cy="7416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25600">
                  <a:extLst>
                    <a:ext uri="{9D8B030D-6E8A-4147-A177-3AD203B41FA5}">
                      <a16:colId xmlns:a16="http://schemas.microsoft.com/office/drawing/2014/main" val="2226231246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959569300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21413432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628678181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126677014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Binär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0011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0101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78112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de-DE" dirty="0"/>
                        <a:t>Hexadezimal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1505207"/>
                  </a:ext>
                </a:extLst>
              </a:tr>
            </a:tbl>
          </a:graphicData>
        </a:graphic>
      </p:graphicFrame>
      <p:sp>
        <p:nvSpPr>
          <p:cNvPr id="13" name="Textfeld 12">
            <a:extLst>
              <a:ext uri="{FF2B5EF4-FFF2-40B4-BE49-F238E27FC236}">
                <a16:creationId xmlns:a16="http://schemas.microsoft.com/office/drawing/2014/main" id="{D4F454BD-77D0-9E30-4D39-AA72995D9AF0}"/>
              </a:ext>
            </a:extLst>
          </p:cNvPr>
          <p:cNvSpPr txBox="1"/>
          <p:nvPr/>
        </p:nvSpPr>
        <p:spPr>
          <a:xfrm>
            <a:off x="1819275" y="3418754"/>
            <a:ext cx="27122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FB07 umwandeln in Binär</a:t>
            </a: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FF21277-932C-2087-3DB0-DA49DB587193}"/>
              </a:ext>
            </a:extLst>
          </p:cNvPr>
          <p:cNvSpPr txBox="1"/>
          <p:nvPr/>
        </p:nvSpPr>
        <p:spPr>
          <a:xfrm>
            <a:off x="1819275" y="4663994"/>
            <a:ext cx="42396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1010.0011.1001.0101 umwandeln in Hex</a:t>
            </a:r>
          </a:p>
        </p:txBody>
      </p:sp>
    </p:spTree>
    <p:extLst>
      <p:ext uri="{BB962C8B-B14F-4D97-AF65-F5344CB8AC3E}">
        <p14:creationId xmlns:p14="http://schemas.microsoft.com/office/powerpoint/2010/main" val="419943210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271B8A42-78EE-BEB5-D9B0-B4087D6AC8BB}"/>
              </a:ext>
            </a:extLst>
          </p:cNvPr>
          <p:cNvSpPr txBox="1"/>
          <p:nvPr/>
        </p:nvSpPr>
        <p:spPr>
          <a:xfrm>
            <a:off x="683588" y="1647825"/>
            <a:ext cx="1089054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Wandeln Sie folgende Dezimalzahlen mit Hilfe des Algorithmus „Division durch die Basis“ in Binärzahlen um.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4000500" marR="0" lvl="8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18 </a:t>
            </a:r>
          </a:p>
          <a:p>
            <a:pPr marL="4000500" marR="0" lvl="8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94</a:t>
            </a:r>
          </a:p>
          <a:p>
            <a:pPr marL="4000500" marR="0" lvl="8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128		</a:t>
            </a:r>
          </a:p>
          <a:p>
            <a:pPr marL="4000500" marR="0" lvl="8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251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66C3B8F6-D61A-23EF-43F2-2777AFEA6344}"/>
              </a:ext>
            </a:extLst>
          </p:cNvPr>
          <p:cNvSpPr txBox="1"/>
          <p:nvPr/>
        </p:nvSpPr>
        <p:spPr>
          <a:xfrm>
            <a:off x="683587" y="4076700"/>
            <a:ext cx="1004210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Wandeln Sie folgende Dezimalzahlen mit Hilfe des Algorithmus „Division durch Stellenwertigkeit“ in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Hexadezimalzahlen um.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4000500" marR="0" lvl="8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160</a:t>
            </a:r>
          </a:p>
          <a:p>
            <a:pPr marL="4000500" marR="0" lvl="8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255</a:t>
            </a:r>
          </a:p>
          <a:p>
            <a:pPr marL="4000500" marR="0" lvl="8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3.935</a:t>
            </a:r>
          </a:p>
          <a:p>
            <a:pPr marL="4000500" marR="0" lvl="8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LcPeriod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64.001</a:t>
            </a:r>
          </a:p>
        </p:txBody>
      </p:sp>
    </p:spTree>
    <p:extLst>
      <p:ext uri="{BB962C8B-B14F-4D97-AF65-F5344CB8AC3E}">
        <p14:creationId xmlns:p14="http://schemas.microsoft.com/office/powerpoint/2010/main" val="156209583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99DFEFE1-5DAC-9EA9-15D0-BF365CA71F45}"/>
              </a:ext>
            </a:extLst>
          </p:cNvPr>
          <p:cNvSpPr txBox="1"/>
          <p:nvPr/>
        </p:nvSpPr>
        <p:spPr>
          <a:xfrm>
            <a:off x="659218" y="1892595"/>
            <a:ext cx="264873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18 / 2 = 9	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9 / 2 = 4	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4 / 2 = 2	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2 / 2 = 1	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1 / 2 = 0	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DE04EFC8-113D-BCD3-96D4-B1A46D32DE05}"/>
              </a:ext>
            </a:extLst>
          </p:cNvPr>
          <p:cNvSpPr txBox="1"/>
          <p:nvPr/>
        </p:nvSpPr>
        <p:spPr>
          <a:xfrm>
            <a:off x="3381163" y="1892595"/>
            <a:ext cx="307280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94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94 / 2 = 47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47 / 2 = 23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23 / 2 = 11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11 / 2 = 5	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5 / 2 = 2	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2 / 2 = 1	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1 / 2 = 0		Rest 1</a:t>
            </a:r>
          </a:p>
        </p:txBody>
      </p:sp>
      <p:graphicFrame>
        <p:nvGraphicFramePr>
          <p:cNvPr id="4" name="Tabelle 3">
            <a:extLst>
              <a:ext uri="{FF2B5EF4-FFF2-40B4-BE49-F238E27FC236}">
                <a16:creationId xmlns:a16="http://schemas.microsoft.com/office/drawing/2014/main" id="{532CE28A-2B90-73F2-A5F3-1F41C7C12915}"/>
              </a:ext>
            </a:extLst>
          </p:cNvPr>
          <p:cNvGraphicFramePr>
            <a:graphicFrameLocks noGrp="1"/>
          </p:cNvGraphicFramePr>
          <p:nvPr/>
        </p:nvGraphicFramePr>
        <p:xfrm>
          <a:off x="2265926" y="4622567"/>
          <a:ext cx="8127999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132069033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946383630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054298257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36003998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30092785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87529299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222111742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06350303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2923172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DEZ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311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928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937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422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371007"/>
                  </a:ext>
                </a:extLst>
              </a:tr>
            </a:tbl>
          </a:graphicData>
        </a:graphic>
      </p:graphicFrame>
      <p:cxnSp>
        <p:nvCxnSpPr>
          <p:cNvPr id="6" name="Gerader Verbinder 5">
            <a:extLst>
              <a:ext uri="{FF2B5EF4-FFF2-40B4-BE49-F238E27FC236}">
                <a16:creationId xmlns:a16="http://schemas.microsoft.com/office/drawing/2014/main" id="{6AD7296A-E15B-0D41-FCFF-B51551C39A9E}"/>
              </a:ext>
            </a:extLst>
          </p:cNvPr>
          <p:cNvCxnSpPr/>
          <p:nvPr/>
        </p:nvCxnSpPr>
        <p:spPr>
          <a:xfrm>
            <a:off x="3350488" y="1392865"/>
            <a:ext cx="0" cy="34768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Gerader Verbinder 6">
            <a:extLst>
              <a:ext uri="{FF2B5EF4-FFF2-40B4-BE49-F238E27FC236}">
                <a16:creationId xmlns:a16="http://schemas.microsoft.com/office/drawing/2014/main" id="{9B67ED14-6C9E-10AF-3416-54E6908A9223}"/>
              </a:ext>
            </a:extLst>
          </p:cNvPr>
          <p:cNvCxnSpPr/>
          <p:nvPr/>
        </p:nvCxnSpPr>
        <p:spPr>
          <a:xfrm>
            <a:off x="6090144" y="1308333"/>
            <a:ext cx="0" cy="34768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feld 7">
            <a:extLst>
              <a:ext uri="{FF2B5EF4-FFF2-40B4-BE49-F238E27FC236}">
                <a16:creationId xmlns:a16="http://schemas.microsoft.com/office/drawing/2014/main" id="{5794D4EA-AE46-A245-8BF1-030B4C7D516A}"/>
              </a:ext>
            </a:extLst>
          </p:cNvPr>
          <p:cNvSpPr txBox="1"/>
          <p:nvPr/>
        </p:nvSpPr>
        <p:spPr>
          <a:xfrm>
            <a:off x="6329926" y="1885502"/>
            <a:ext cx="307280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128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128 / 2 = 64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64 / 2 = 32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32 / 2 = 16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16 / 2 = 8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8 / 2 = 4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4 / 2 = 2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2 / 2 = 1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1 / 2 = 0	Rest 1</a:t>
            </a:r>
          </a:p>
        </p:txBody>
      </p:sp>
      <p:cxnSp>
        <p:nvCxnSpPr>
          <p:cNvPr id="9" name="Gerader Verbinder 8">
            <a:extLst>
              <a:ext uri="{FF2B5EF4-FFF2-40B4-BE49-F238E27FC236}">
                <a16:creationId xmlns:a16="http://schemas.microsoft.com/office/drawing/2014/main" id="{567CED32-D6A9-5260-3B67-3181D6330A0F}"/>
              </a:ext>
            </a:extLst>
          </p:cNvPr>
          <p:cNvCxnSpPr/>
          <p:nvPr/>
        </p:nvCxnSpPr>
        <p:spPr>
          <a:xfrm>
            <a:off x="9123967" y="1308333"/>
            <a:ext cx="0" cy="347684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feld 9">
            <a:extLst>
              <a:ext uri="{FF2B5EF4-FFF2-40B4-BE49-F238E27FC236}">
                <a16:creationId xmlns:a16="http://schemas.microsoft.com/office/drawing/2014/main" id="{FE3333B9-05AC-A633-3D17-67AF635830ED}"/>
              </a:ext>
            </a:extLst>
          </p:cNvPr>
          <p:cNvSpPr txBox="1"/>
          <p:nvPr/>
        </p:nvSpPr>
        <p:spPr>
          <a:xfrm>
            <a:off x="9172374" y="1889040"/>
            <a:ext cx="307280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251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251 / 2  = 125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125 / 2 = 62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62 / 2 = 31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31 / 2 = 15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15 / 2 = 7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7 / 2 = 3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3 / 2 = 1	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1 / 2 = 0	Rest 1</a:t>
            </a:r>
          </a:p>
        </p:txBody>
      </p:sp>
    </p:spTree>
    <p:extLst>
      <p:ext uri="{BB962C8B-B14F-4D97-AF65-F5344CB8AC3E}">
        <p14:creationId xmlns:p14="http://schemas.microsoft.com/office/powerpoint/2010/main" val="3246318478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86C04CD3-2458-4915-903C-C8FC3C2E4264}"/>
              </a:ext>
            </a:extLst>
          </p:cNvPr>
          <p:cNvSpPr txBox="1"/>
          <p:nvPr/>
        </p:nvSpPr>
        <p:spPr>
          <a:xfrm>
            <a:off x="324736" y="1373289"/>
            <a:ext cx="139814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</a:t>
            </a:r>
            <a:r>
              <a:rPr kumimoji="0" lang="de-DE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=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</a:t>
            </a:r>
            <a:r>
              <a:rPr kumimoji="0" lang="de-DE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= 16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</a:t>
            </a:r>
            <a:r>
              <a:rPr kumimoji="0" lang="de-DE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= 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256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</a:t>
            </a:r>
            <a:r>
              <a:rPr kumimoji="0" lang="de-DE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4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= 4.096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</a:t>
            </a:r>
            <a:r>
              <a:rPr kumimoji="0" lang="de-DE" sz="1800" b="0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5 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= 65.536</a:t>
            </a:r>
            <a:endParaRPr kumimoji="0" lang="de-DE" sz="1800" b="0" i="0" u="none" strike="noStrike" kern="1200" cap="none" spc="0" normalizeH="0" baseline="3000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C8F95A1C-0FFC-7A9D-2C3C-4B6402477563}"/>
              </a:ext>
            </a:extLst>
          </p:cNvPr>
          <p:cNvSpPr txBox="1"/>
          <p:nvPr/>
        </p:nvSpPr>
        <p:spPr>
          <a:xfrm>
            <a:off x="159158" y="3257612"/>
            <a:ext cx="26368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160 / 16 = 10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0 / 1   =    0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2A093B6C-A0FD-5EE8-E130-8CBBA87C6623}"/>
              </a:ext>
            </a:extLst>
          </p:cNvPr>
          <p:cNvSpPr txBox="1"/>
          <p:nvPr/>
        </p:nvSpPr>
        <p:spPr>
          <a:xfrm>
            <a:off x="2948349" y="3257612"/>
            <a:ext cx="292395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255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255 / 16 = 15	Rest 15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15 / 1   =  15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4F575577-156A-E2CC-A293-4B9C96A20292}"/>
              </a:ext>
            </a:extLst>
          </p:cNvPr>
          <p:cNvSpPr txBox="1"/>
          <p:nvPr/>
        </p:nvSpPr>
        <p:spPr>
          <a:xfrm>
            <a:off x="5889854" y="3252249"/>
            <a:ext cx="292395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3935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3935 / 256 = 15	Rest 95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95 / 16   =     5	Rest 15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15 / 1	  =   15	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B69A676E-3263-6D68-A6D6-3D92E9456CB3}"/>
              </a:ext>
            </a:extLst>
          </p:cNvPr>
          <p:cNvSpPr txBox="1"/>
          <p:nvPr/>
        </p:nvSpPr>
        <p:spPr>
          <a:xfrm>
            <a:off x="8710942" y="3222963"/>
            <a:ext cx="348105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64001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64001 / 4096 = 15	       Rest 2561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2561 / 256   =  10	       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    1 / 16      =     0	       Rest 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          1 / 1         =     1        Rest 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cxnSp>
        <p:nvCxnSpPr>
          <p:cNvPr id="14" name="Gerader Verbinder 13">
            <a:extLst>
              <a:ext uri="{FF2B5EF4-FFF2-40B4-BE49-F238E27FC236}">
                <a16:creationId xmlns:a16="http://schemas.microsoft.com/office/drawing/2014/main" id="{C61EDC40-06E6-441B-F054-F0C534A8EE15}"/>
              </a:ext>
            </a:extLst>
          </p:cNvPr>
          <p:cNvCxnSpPr/>
          <p:nvPr/>
        </p:nvCxnSpPr>
        <p:spPr>
          <a:xfrm>
            <a:off x="2827930" y="3147229"/>
            <a:ext cx="0" cy="18647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B4446F61-D673-95C1-C599-85937F91BC53}"/>
              </a:ext>
            </a:extLst>
          </p:cNvPr>
          <p:cNvCxnSpPr/>
          <p:nvPr/>
        </p:nvCxnSpPr>
        <p:spPr>
          <a:xfrm>
            <a:off x="5769436" y="3147228"/>
            <a:ext cx="0" cy="18647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76331203-C013-1954-599D-546F17D651C7}"/>
              </a:ext>
            </a:extLst>
          </p:cNvPr>
          <p:cNvCxnSpPr/>
          <p:nvPr/>
        </p:nvCxnSpPr>
        <p:spPr>
          <a:xfrm>
            <a:off x="8690343" y="3232542"/>
            <a:ext cx="0" cy="18647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Tabelle 17">
            <a:extLst>
              <a:ext uri="{FF2B5EF4-FFF2-40B4-BE49-F238E27FC236}">
                <a16:creationId xmlns:a16="http://schemas.microsoft.com/office/drawing/2014/main" id="{D9A6B945-A5DE-7E25-922C-47166D5D45D1}"/>
              </a:ext>
            </a:extLst>
          </p:cNvPr>
          <p:cNvGraphicFramePr>
            <a:graphicFrameLocks noGrp="1"/>
          </p:cNvGraphicFramePr>
          <p:nvPr/>
        </p:nvGraphicFramePr>
        <p:xfrm>
          <a:off x="3120313" y="4734940"/>
          <a:ext cx="541866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03111">
                  <a:extLst>
                    <a:ext uri="{9D8B030D-6E8A-4147-A177-3AD203B41FA5}">
                      <a16:colId xmlns:a16="http://schemas.microsoft.com/office/drawing/2014/main" val="1320690333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336003998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300927851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4222111742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1063503036"/>
                    </a:ext>
                  </a:extLst>
                </a:gridCol>
                <a:gridCol w="903111">
                  <a:extLst>
                    <a:ext uri="{9D8B030D-6E8A-4147-A177-3AD203B41FA5}">
                      <a16:colId xmlns:a16="http://schemas.microsoft.com/office/drawing/2014/main" val="229231728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DEZ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65536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4096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7311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19280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255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829375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3935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4225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64001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4371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50558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46EF7B98-D86E-A1B5-7D00-F1040076E594}"/>
              </a:ext>
            </a:extLst>
          </p:cNvPr>
          <p:cNvSpPr txBox="1"/>
          <p:nvPr/>
        </p:nvSpPr>
        <p:spPr>
          <a:xfrm>
            <a:off x="2416628" y="1785257"/>
            <a:ext cx="8196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Später (ca. 5000 Jahre) kam das Sexagesimalsystem der Babylonier, immer noch Additionssystem. </a:t>
            </a:r>
          </a:p>
        </p:txBody>
      </p:sp>
      <p:pic>
        <p:nvPicPr>
          <p:cNvPr id="3" name="Grafik 2">
            <a:extLst>
              <a:ext uri="{FF2B5EF4-FFF2-40B4-BE49-F238E27FC236}">
                <a16:creationId xmlns:a16="http://schemas.microsoft.com/office/drawing/2014/main" id="{E76DE328-5FE7-64A3-FCEA-4C8D6BF445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62014" y="2373086"/>
            <a:ext cx="6526272" cy="387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49645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824308AB-4E3D-6AC8-6D83-E50F823F6082}"/>
              </a:ext>
            </a:extLst>
          </p:cNvPr>
          <p:cNvSpPr txBox="1"/>
          <p:nvPr/>
        </p:nvSpPr>
        <p:spPr>
          <a:xfrm>
            <a:off x="2416628" y="1785257"/>
            <a:ext cx="819694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Im erste bis vierten Jahrhundert entstand in Indien ein System das nur auf 10 Zeichen beruhte. (Stellenwertsystem)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Im neunten Jahrhundert übernahmen die Araber dieses Zahlensystem. </a:t>
            </a:r>
            <a:b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</a:b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Die Schreibweise der Zeichen veränderte sich.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In Deutschland erst ab dem 15.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Jht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Daraus hervorgegangen ist unser heutiges Zahlensystem, das </a:t>
            </a:r>
            <a:r>
              <a:rPr kumimoji="0" lang="de-DE" sz="18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Dizimalsystem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.</a:t>
            </a: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BB584822-A1A1-9722-0466-647FCEDE7DF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09531" y="3932712"/>
            <a:ext cx="561975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3334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9BF8909C-BCE6-3262-06E2-BA2BAFF75B52}"/>
              </a:ext>
            </a:extLst>
          </p:cNvPr>
          <p:cNvSpPr txBox="1"/>
          <p:nvPr/>
        </p:nvSpPr>
        <p:spPr>
          <a:xfrm>
            <a:off x="3945238" y="1951672"/>
            <a:ext cx="4023217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Vorteile eines Zahlensystems: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Übersichtlichkeit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Leichtere Lesbarkeit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Möglichkeit von Rechenoperationen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A50B659F-AAA3-5EBC-C440-4F792EDBC0CF}"/>
              </a:ext>
            </a:extLst>
          </p:cNvPr>
          <p:cNvSpPr txBox="1"/>
          <p:nvPr/>
        </p:nvSpPr>
        <p:spPr>
          <a:xfrm>
            <a:off x="3064979" y="3740935"/>
            <a:ext cx="6948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Bauer Franz kauft von Bauer Heinrich |||||||||||||||||||||||||||||||| Schafe</a:t>
            </a:r>
          </a:p>
        </p:txBody>
      </p:sp>
      <p:grpSp>
        <p:nvGrpSpPr>
          <p:cNvPr id="17" name="Gruppieren 16">
            <a:extLst>
              <a:ext uri="{FF2B5EF4-FFF2-40B4-BE49-F238E27FC236}">
                <a16:creationId xmlns:a16="http://schemas.microsoft.com/office/drawing/2014/main" id="{524936EA-5676-5381-C354-960EFA62B8DD}"/>
              </a:ext>
            </a:extLst>
          </p:cNvPr>
          <p:cNvGrpSpPr/>
          <p:nvPr/>
        </p:nvGrpSpPr>
        <p:grpSpPr>
          <a:xfrm>
            <a:off x="3064979" y="4220550"/>
            <a:ext cx="6533263" cy="369332"/>
            <a:chOff x="2500829" y="6257581"/>
            <a:chExt cx="6533263" cy="369332"/>
          </a:xfrm>
        </p:grpSpPr>
        <p:sp>
          <p:nvSpPr>
            <p:cNvPr id="4" name="Textfeld 3">
              <a:extLst>
                <a:ext uri="{FF2B5EF4-FFF2-40B4-BE49-F238E27FC236}">
                  <a16:creationId xmlns:a16="http://schemas.microsoft.com/office/drawing/2014/main" id="{568FDA22-A20D-00AC-46CC-BA18E96D0D72}"/>
                </a:ext>
              </a:extLst>
            </p:cNvPr>
            <p:cNvSpPr txBox="1"/>
            <p:nvPr/>
          </p:nvSpPr>
          <p:spPr>
            <a:xfrm>
              <a:off x="2500829" y="6257581"/>
              <a:ext cx="65332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8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ptos" panose="02110004020202020204"/>
                  <a:ea typeface="+mn-ea"/>
                  <a:cs typeface="+mn-cs"/>
                </a:rPr>
                <a:t>Bauer Franz kauft von Bauer Heinrich |||| |||| |||| |||| |||| |||| || Schafe</a:t>
              </a:r>
            </a:p>
          </p:txBody>
        </p:sp>
        <p:cxnSp>
          <p:nvCxnSpPr>
            <p:cNvPr id="6" name="Gerader Verbinder 5">
              <a:extLst>
                <a:ext uri="{FF2B5EF4-FFF2-40B4-BE49-F238E27FC236}">
                  <a16:creationId xmlns:a16="http://schemas.microsoft.com/office/drawing/2014/main" id="{040E24E8-9724-1971-4F00-902F88565425}"/>
                </a:ext>
              </a:extLst>
            </p:cNvPr>
            <p:cNvCxnSpPr/>
            <p:nvPr/>
          </p:nvCxnSpPr>
          <p:spPr>
            <a:xfrm>
              <a:off x="6226459" y="6393684"/>
              <a:ext cx="309544" cy="1352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Gerader Verbinder 7">
              <a:extLst>
                <a:ext uri="{FF2B5EF4-FFF2-40B4-BE49-F238E27FC236}">
                  <a16:creationId xmlns:a16="http://schemas.microsoft.com/office/drawing/2014/main" id="{B985237E-1E32-2517-147F-B47DD16FD691}"/>
                </a:ext>
              </a:extLst>
            </p:cNvPr>
            <p:cNvCxnSpPr/>
            <p:nvPr/>
          </p:nvCxnSpPr>
          <p:spPr>
            <a:xfrm>
              <a:off x="6546677" y="6400800"/>
              <a:ext cx="281080" cy="1280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Gerader Verbinder 9">
              <a:extLst>
                <a:ext uri="{FF2B5EF4-FFF2-40B4-BE49-F238E27FC236}">
                  <a16:creationId xmlns:a16="http://schemas.microsoft.com/office/drawing/2014/main" id="{0462A1F1-686F-2314-5AF7-7BD18E8BF66E}"/>
                </a:ext>
              </a:extLst>
            </p:cNvPr>
            <p:cNvCxnSpPr/>
            <p:nvPr/>
          </p:nvCxnSpPr>
          <p:spPr>
            <a:xfrm>
              <a:off x="6827757" y="6393684"/>
              <a:ext cx="284638" cy="1352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Gerader Verbinder 11">
              <a:extLst>
                <a:ext uri="{FF2B5EF4-FFF2-40B4-BE49-F238E27FC236}">
                  <a16:creationId xmlns:a16="http://schemas.microsoft.com/office/drawing/2014/main" id="{1997EA07-5447-765E-218B-9DE0F0CD4F5F}"/>
                </a:ext>
              </a:extLst>
            </p:cNvPr>
            <p:cNvCxnSpPr/>
            <p:nvPr/>
          </p:nvCxnSpPr>
          <p:spPr>
            <a:xfrm>
              <a:off x="7137301" y="6400800"/>
              <a:ext cx="270406" cy="128087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Gerader Verbinder 13">
              <a:extLst>
                <a:ext uri="{FF2B5EF4-FFF2-40B4-BE49-F238E27FC236}">
                  <a16:creationId xmlns:a16="http://schemas.microsoft.com/office/drawing/2014/main" id="{0BA508C9-E281-0554-4AB6-061547858140}"/>
                </a:ext>
              </a:extLst>
            </p:cNvPr>
            <p:cNvCxnSpPr/>
            <p:nvPr/>
          </p:nvCxnSpPr>
          <p:spPr>
            <a:xfrm>
              <a:off x="7425497" y="6393684"/>
              <a:ext cx="284638" cy="1352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Gerader Verbinder 15">
              <a:extLst>
                <a:ext uri="{FF2B5EF4-FFF2-40B4-BE49-F238E27FC236}">
                  <a16:creationId xmlns:a16="http://schemas.microsoft.com/office/drawing/2014/main" id="{C874342F-F9D2-0B09-3105-CF99B28549AC}"/>
                </a:ext>
              </a:extLst>
            </p:cNvPr>
            <p:cNvCxnSpPr/>
            <p:nvPr/>
          </p:nvCxnSpPr>
          <p:spPr>
            <a:xfrm>
              <a:off x="7738599" y="6397242"/>
              <a:ext cx="259733" cy="131645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8" name="Textfeld 17">
            <a:extLst>
              <a:ext uri="{FF2B5EF4-FFF2-40B4-BE49-F238E27FC236}">
                <a16:creationId xmlns:a16="http://schemas.microsoft.com/office/drawing/2014/main" id="{64D09A79-894C-0907-2AA9-48604305F4EC}"/>
              </a:ext>
            </a:extLst>
          </p:cNvPr>
          <p:cNvSpPr txBox="1"/>
          <p:nvPr/>
        </p:nvSpPr>
        <p:spPr>
          <a:xfrm>
            <a:off x="3069255" y="4733101"/>
            <a:ext cx="51851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Bauer Franz kauft von Bauer Heinrich XXX|| Schafe </a:t>
            </a:r>
          </a:p>
        </p:txBody>
      </p:sp>
      <p:sp>
        <p:nvSpPr>
          <p:cNvPr id="19" name="Textfeld 18">
            <a:extLst>
              <a:ext uri="{FF2B5EF4-FFF2-40B4-BE49-F238E27FC236}">
                <a16:creationId xmlns:a16="http://schemas.microsoft.com/office/drawing/2014/main" id="{0AC3B4E6-6DF6-F414-EF2E-0C7059E3C30B}"/>
              </a:ext>
            </a:extLst>
          </p:cNvPr>
          <p:cNvSpPr txBox="1"/>
          <p:nvPr/>
        </p:nvSpPr>
        <p:spPr>
          <a:xfrm>
            <a:off x="3064979" y="5245652"/>
            <a:ext cx="49222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Bauer Franz kauft von Bauer Heinrich 32 Schafe </a:t>
            </a:r>
          </a:p>
        </p:txBody>
      </p:sp>
    </p:spTree>
    <p:extLst>
      <p:ext uri="{BB962C8B-B14F-4D97-AF65-F5344CB8AC3E}">
        <p14:creationId xmlns:p14="http://schemas.microsoft.com/office/powerpoint/2010/main" val="34868113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3E56E88F-FAD0-A85D-2BBA-EBF26589D732}"/>
              </a:ext>
            </a:extLst>
          </p:cNvPr>
          <p:cNvSpPr txBox="1"/>
          <p:nvPr/>
        </p:nvSpPr>
        <p:spPr>
          <a:xfrm>
            <a:off x="3241141" y="2317687"/>
            <a:ext cx="591989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|||||||||||| Schafe + |||||||| neu gekaufte Schafe = ||||||||||||||||||||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Rechenoperationen funktionieren nur durch Abzählen. </a:t>
            </a:r>
          </a:p>
        </p:txBody>
      </p:sp>
    </p:spTree>
    <p:extLst>
      <p:ext uri="{BB962C8B-B14F-4D97-AF65-F5344CB8AC3E}">
        <p14:creationId xmlns:p14="http://schemas.microsoft.com/office/powerpoint/2010/main" val="264838136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feld 1">
            <a:extLst>
              <a:ext uri="{FF2B5EF4-FFF2-40B4-BE49-F238E27FC236}">
                <a16:creationId xmlns:a16="http://schemas.microsoft.com/office/drawing/2014/main" id="{D3F19DA5-2D81-1452-3535-104D45D4C87E}"/>
              </a:ext>
            </a:extLst>
          </p:cNvPr>
          <p:cNvSpPr txBox="1"/>
          <p:nvPr/>
        </p:nvSpPr>
        <p:spPr>
          <a:xfrm>
            <a:off x="3250194" y="1855961"/>
            <a:ext cx="609936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Was genau sind Zahlensysteme und welche betrachten wir?</a:t>
            </a:r>
          </a:p>
        </p:txBody>
      </p:sp>
      <p:sp>
        <p:nvSpPr>
          <p:cNvPr id="3" name="Textfeld 2">
            <a:extLst>
              <a:ext uri="{FF2B5EF4-FFF2-40B4-BE49-F238E27FC236}">
                <a16:creationId xmlns:a16="http://schemas.microsoft.com/office/drawing/2014/main" id="{F0E9116C-7025-9149-C346-D2ABC90949DD}"/>
              </a:ext>
            </a:extLst>
          </p:cNvPr>
          <p:cNvSpPr txBox="1"/>
          <p:nvPr/>
        </p:nvSpPr>
        <p:spPr>
          <a:xfrm>
            <a:off x="3123445" y="2851841"/>
            <a:ext cx="63289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Definition: 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Ein </a:t>
            </a: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Zahlensystem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 ist eine systematische Methode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zur Darstellung von Zahlen mithilfe von Symbolen. 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0714273E-476D-16FE-99D4-3E63DAF0D7E9}"/>
              </a:ext>
            </a:extLst>
          </p:cNvPr>
          <p:cNvSpPr txBox="1"/>
          <p:nvPr/>
        </p:nvSpPr>
        <p:spPr>
          <a:xfrm>
            <a:off x="3431263" y="4124720"/>
            <a:ext cx="298764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Binär- oder Dualsystem	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Oktalsystem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Dezimalsystem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Duodezimalsystem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Hexadezimalsystem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FB378FF-C5DA-BAA2-4F27-D0D3CFFF1D05}"/>
              </a:ext>
            </a:extLst>
          </p:cNvPr>
          <p:cNvSpPr txBox="1"/>
          <p:nvPr/>
        </p:nvSpPr>
        <p:spPr>
          <a:xfrm>
            <a:off x="6418903" y="4124720"/>
            <a:ext cx="276130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Basis:   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Basis:   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Basis: 10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Basis: 12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Basis: 16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29D157A-64CE-5489-0A8A-7758E6BEBBBA}"/>
              </a:ext>
            </a:extLst>
          </p:cNvPr>
          <p:cNvSpPr txBox="1"/>
          <p:nvPr/>
        </p:nvSpPr>
        <p:spPr>
          <a:xfrm>
            <a:off x="2511856" y="2574841"/>
            <a:ext cx="455574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7200" b="0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!</a:t>
            </a:r>
          </a:p>
        </p:txBody>
      </p:sp>
    </p:spTree>
    <p:extLst>
      <p:ext uri="{BB962C8B-B14F-4D97-AF65-F5344CB8AC3E}">
        <p14:creationId xmlns:p14="http://schemas.microsoft.com/office/powerpoint/2010/main" val="25351152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feld 2">
            <a:extLst>
              <a:ext uri="{FF2B5EF4-FFF2-40B4-BE49-F238E27FC236}">
                <a16:creationId xmlns:a16="http://schemas.microsoft.com/office/drawing/2014/main" id="{7E45C444-CB88-72CC-B492-65BD927A2CF8}"/>
              </a:ext>
            </a:extLst>
          </p:cNvPr>
          <p:cNvSpPr txBox="1"/>
          <p:nvPr/>
        </p:nvSpPr>
        <p:spPr>
          <a:xfrm>
            <a:off x="0" y="1574157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Stellenwertsysteme</a:t>
            </a: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6B932356-2AC1-9697-B536-ED4836152E7B}"/>
              </a:ext>
            </a:extLst>
          </p:cNvPr>
          <p:cNvSpPr txBox="1"/>
          <p:nvPr/>
        </p:nvSpPr>
        <p:spPr>
          <a:xfrm>
            <a:off x="2700565" y="2260215"/>
            <a:ext cx="86079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de-DE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Zeichenvorrat, Zahlenbasis, Stellenwertigkeit, Stellenwert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22A2D676-B356-2D34-11E9-50E9B6957E7D}"/>
              </a:ext>
            </a:extLst>
          </p:cNvPr>
          <p:cNvSpPr txBox="1"/>
          <p:nvPr/>
        </p:nvSpPr>
        <p:spPr>
          <a:xfrm>
            <a:off x="1357901" y="2931017"/>
            <a:ext cx="10038004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Zeichenvorrat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enthält die zulässigen Werte für die Ziffern, die zur Darstellung der Zahlen verwendet werden dürfen.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Zahlenbasis: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Die Zahlenbasis ist eine ganze Zahl und ergibt sich aus der Anzahl der im Zeichenvorrat zur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Verfügung stehenden Zeichen.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Wertigkeit: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Bestimmt sich aus fortlaufenden Potenzen der Zahlenbasis (Einer, Zehner, Hunderter etc.)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Stellenwert</a:t>
            </a: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de-DE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t>ergibt sich aus dem Produkt des Ziffernwertes und der Wertigkeit</a:t>
            </a:r>
          </a:p>
        </p:txBody>
      </p:sp>
    </p:spTree>
    <p:extLst>
      <p:ext uri="{BB962C8B-B14F-4D97-AF65-F5344CB8AC3E}">
        <p14:creationId xmlns:p14="http://schemas.microsoft.com/office/powerpoint/2010/main" val="32600604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2434</Words>
  <Application>Microsoft Office PowerPoint</Application>
  <PresentationFormat>Breitbild</PresentationFormat>
  <Paragraphs>683</Paragraphs>
  <Slides>39</Slides>
  <Notes>11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39</vt:i4>
      </vt:variant>
    </vt:vector>
  </HeadingPairs>
  <TitlesOfParts>
    <vt:vector size="43" baseType="lpstr">
      <vt:lpstr>Aptos</vt:lpstr>
      <vt:lpstr>Aptos Display</vt:lpstr>
      <vt:lpstr>Arial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 Husin Muhammad</dc:creator>
  <cp:lastModifiedBy>Al Husin Muhammad</cp:lastModifiedBy>
  <cp:revision>1</cp:revision>
  <dcterms:created xsi:type="dcterms:W3CDTF">2024-09-11T10:35:59Z</dcterms:created>
  <dcterms:modified xsi:type="dcterms:W3CDTF">2024-09-11T10:36:54Z</dcterms:modified>
</cp:coreProperties>
</file>